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8" r:id="rId62"/>
    <p:sldId id="319" r:id="rId63"/>
    <p:sldId id="321" r:id="rId64"/>
    <p:sldId id="322" r:id="rId65"/>
    <p:sldId id="324" r:id="rId66"/>
    <p:sldId id="325" r:id="rId67"/>
    <p:sldId id="326" r:id="rId68"/>
    <p:sldId id="327" r:id="rId69"/>
    <p:sldId id="328" r:id="rId70"/>
    <p:sldId id="329" r:id="rId71"/>
    <p:sldId id="330" r:id="rId72"/>
    <p:sldId id="331" r:id="rId73"/>
    <p:sldId id="332" r:id="rId74"/>
    <p:sldId id="333" r:id="rId75"/>
    <p:sldId id="334" r:id="rId76"/>
    <p:sldId id="335" r:id="rId77"/>
    <p:sldId id="336" r:id="rId78"/>
    <p:sldId id="337" r:id="rId79"/>
    <p:sldId id="338" r:id="rId80"/>
    <p:sldId id="339" r:id="rId81"/>
    <p:sldId id="340" r:id="rId82"/>
    <p:sldId id="341" r:id="rId83"/>
    <p:sldId id="342" r:id="rId84"/>
    <p:sldId id="343" r:id="rId85"/>
    <p:sldId id="344" r:id="rId86"/>
    <p:sldId id="345" r:id="rId87"/>
    <p:sldId id="346" r:id="rId8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autoAdjust="0"/>
  </p:normalViewPr>
  <p:slideViewPr>
    <p:cSldViewPr>
      <p:cViewPr>
        <p:scale>
          <a:sx n="75" d="100"/>
          <a:sy n="75" d="100"/>
        </p:scale>
        <p:origin x="-1002" y="114"/>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5082"/>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E9434C-C05D-44E7-8213-FD5FA217989A}" type="datetimeFigureOut">
              <a:rPr lang="ru-RU" smtClean="0"/>
              <a:pPr/>
              <a:t>20.03.2012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551668-9569-45DA-B5C5-ADB4F7B03AC1}" type="slidenum">
              <a:rPr lang="ru-RU" smtClean="0"/>
              <a:pPr/>
              <a:t>‹#›</a:t>
            </a:fld>
            <a:endParaRPr lang="ru-RU"/>
          </a:p>
        </p:txBody>
      </p:sp>
    </p:spTree>
    <p:extLst>
      <p:ext uri="{BB962C8B-B14F-4D97-AF65-F5344CB8AC3E}">
        <p14:creationId xmlns:p14="http://schemas.microsoft.com/office/powerpoint/2010/main" val="221518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6C551668-9569-45DA-B5C5-ADB4F7B03AC1}" type="slidenum">
              <a:rPr lang="ru-RU" smtClean="0"/>
              <a:pPr/>
              <a:t>62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35E3DAD-A21C-4D72-B4C4-36F32EDC05C9}"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B3625A-B4D7-494E-9885-F9A993CBD23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E3DAD-A21C-4D72-B4C4-36F32EDC05C9}" type="datetimeFigureOut">
              <a:rPr lang="ru-RU" smtClean="0"/>
              <a:pPr/>
              <a:t>20.03.2012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B3625A-B4D7-494E-9885-F9A993CBD23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332656"/>
            <a:ext cx="7772400" cy="2160240"/>
          </a:xfrm>
        </p:spPr>
        <p:txBody>
          <a:bodyPr>
            <a:normAutofit/>
          </a:bodyPr>
          <a:lstStyle/>
          <a:p>
            <a:r>
              <a:rPr lang="kk-KZ" sz="1400" b="1" dirty="0" smtClean="0">
                <a:latin typeface="Calibri" pitchFamily="34" charset="0"/>
                <a:cs typeface="Calibri" pitchFamily="34" charset="0"/>
              </a:rPr>
              <a:t>Қазақстан </a:t>
            </a:r>
            <a:r>
              <a:rPr lang="kk-KZ" sz="1400" b="1" dirty="0">
                <a:latin typeface="Calibri" pitchFamily="34" charset="0"/>
                <a:cs typeface="Calibri" pitchFamily="34" charset="0"/>
              </a:rPr>
              <a:t>Республикасының Білім және ғылым министрлігі</a:t>
            </a:r>
            <a:r>
              <a:rPr lang="ru-RU" sz="1400" dirty="0">
                <a:latin typeface="Calibri" pitchFamily="34" charset="0"/>
                <a:cs typeface="Calibri" pitchFamily="34" charset="0"/>
              </a:rPr>
              <a:t/>
            </a:r>
            <a:br>
              <a:rPr lang="ru-RU" sz="1400" dirty="0">
                <a:latin typeface="Calibri" pitchFamily="34" charset="0"/>
                <a:cs typeface="Calibri" pitchFamily="34" charset="0"/>
              </a:rPr>
            </a:br>
            <a:r>
              <a:rPr lang="kk-KZ" sz="1400" b="1" dirty="0">
                <a:latin typeface="Calibri" pitchFamily="34" charset="0"/>
                <a:cs typeface="Calibri" pitchFamily="34" charset="0"/>
              </a:rPr>
              <a:t>әл-Фараби атындағы Қазақ ұлттық университеті</a:t>
            </a:r>
            <a:r>
              <a:rPr lang="ru-RU" sz="1400" dirty="0">
                <a:latin typeface="Calibri" pitchFamily="34" charset="0"/>
                <a:cs typeface="Calibri" pitchFamily="34" charset="0"/>
              </a:rPr>
              <a:t/>
            </a:r>
            <a:br>
              <a:rPr lang="ru-RU" sz="1400" dirty="0">
                <a:latin typeface="Calibri" pitchFamily="34" charset="0"/>
                <a:cs typeface="Calibri" pitchFamily="34" charset="0"/>
              </a:rPr>
            </a:br>
            <a:r>
              <a:rPr lang="kk-KZ" sz="1400" b="1" dirty="0">
                <a:latin typeface="Calibri" pitchFamily="34" charset="0"/>
                <a:cs typeface="Calibri" pitchFamily="34" charset="0"/>
              </a:rPr>
              <a:t> </a:t>
            </a:r>
            <a:r>
              <a:rPr lang="ru-RU" sz="1400" dirty="0">
                <a:latin typeface="Calibri" pitchFamily="34" charset="0"/>
                <a:cs typeface="Calibri" pitchFamily="34" charset="0"/>
              </a:rPr>
              <a:t/>
            </a:r>
            <a:br>
              <a:rPr lang="ru-RU" sz="1400" dirty="0">
                <a:latin typeface="Calibri" pitchFamily="34" charset="0"/>
                <a:cs typeface="Calibri" pitchFamily="34" charset="0"/>
              </a:rPr>
            </a:br>
            <a:r>
              <a:rPr lang="kk-KZ" sz="1400" b="1" dirty="0" smtClean="0">
                <a:latin typeface="Calibri" pitchFamily="34" charset="0"/>
                <a:cs typeface="Calibri" pitchFamily="34" charset="0"/>
              </a:rPr>
              <a:t>Ғабитов </a:t>
            </a:r>
            <a:r>
              <a:rPr lang="kk-KZ" sz="1400" b="1" dirty="0">
                <a:latin typeface="Calibri" pitchFamily="34" charset="0"/>
                <a:cs typeface="Calibri" pitchFamily="34" charset="0"/>
              </a:rPr>
              <a:t>Тұрсын Хафизұлы</a:t>
            </a:r>
            <a:r>
              <a:rPr lang="ru-RU" sz="1400" dirty="0">
                <a:latin typeface="Calibri" pitchFamily="34" charset="0"/>
                <a:cs typeface="Calibri" pitchFamily="34" charset="0"/>
              </a:rPr>
              <a:t/>
            </a:r>
            <a:br>
              <a:rPr lang="ru-RU" sz="1400" dirty="0">
                <a:latin typeface="Calibri" pitchFamily="34" charset="0"/>
                <a:cs typeface="Calibri" pitchFamily="34" charset="0"/>
              </a:rPr>
            </a:br>
            <a:r>
              <a:rPr lang="kk-KZ" sz="1400" b="1" dirty="0">
                <a:latin typeface="Calibri" pitchFamily="34" charset="0"/>
                <a:cs typeface="Calibri" pitchFamily="34" charset="0"/>
              </a:rPr>
              <a:t> </a:t>
            </a:r>
            <a:r>
              <a:rPr lang="kk-KZ" sz="1400" b="1" cap="all" dirty="0" smtClean="0">
                <a:latin typeface="Calibri" pitchFamily="34" charset="0"/>
                <a:cs typeface="Calibri" pitchFamily="34" charset="0"/>
              </a:rPr>
              <a:t>Мәдениеттер </a:t>
            </a:r>
            <a:r>
              <a:rPr lang="kk-KZ" sz="1400" b="1" cap="all" dirty="0">
                <a:latin typeface="Calibri" pitchFamily="34" charset="0"/>
                <a:cs typeface="Calibri" pitchFamily="34" charset="0"/>
              </a:rPr>
              <a:t>типологиясының теориясы мен әдіснамасы </a:t>
            </a:r>
            <a:r>
              <a:rPr lang="ru-RU" sz="1400" dirty="0">
                <a:latin typeface="Calibri" pitchFamily="34" charset="0"/>
                <a:cs typeface="Calibri" pitchFamily="34" charset="0"/>
              </a:rPr>
              <a:t/>
            </a:r>
            <a:br>
              <a:rPr lang="ru-RU" sz="1400" dirty="0">
                <a:latin typeface="Calibri" pitchFamily="34" charset="0"/>
                <a:cs typeface="Calibri" pitchFamily="34" charset="0"/>
              </a:rPr>
            </a:br>
            <a:r>
              <a:rPr lang="kk-KZ" sz="1400" cap="all" dirty="0">
                <a:latin typeface="Calibri" pitchFamily="34" charset="0"/>
                <a:cs typeface="Calibri" pitchFamily="34" charset="0"/>
              </a:rPr>
              <a:t> </a:t>
            </a:r>
            <a:r>
              <a:rPr lang="ru-RU" sz="1400" dirty="0">
                <a:latin typeface="Calibri" pitchFamily="34" charset="0"/>
                <a:cs typeface="Calibri" pitchFamily="34" charset="0"/>
              </a:rPr>
              <a:t/>
            </a:r>
            <a:br>
              <a:rPr lang="ru-RU" sz="1400" dirty="0">
                <a:latin typeface="Calibri" pitchFamily="34" charset="0"/>
                <a:cs typeface="Calibri" pitchFamily="34" charset="0"/>
              </a:rPr>
            </a:br>
            <a:r>
              <a:rPr lang="ru-RU" sz="1400" b="1" cap="all" dirty="0">
                <a:latin typeface="Calibri" pitchFamily="34" charset="0"/>
                <a:cs typeface="Calibri" pitchFamily="34" charset="0"/>
              </a:rPr>
              <a:t> </a:t>
            </a:r>
            <a:r>
              <a:rPr lang="kk-KZ" sz="1400" b="1" dirty="0" smtClean="0">
                <a:latin typeface="Calibri" pitchFamily="34" charset="0"/>
                <a:cs typeface="Calibri" pitchFamily="34" charset="0"/>
              </a:rPr>
              <a:t>АЛМАТЫ</a:t>
            </a:r>
            <a:r>
              <a:rPr lang="ru-RU" sz="1400" dirty="0" smtClean="0">
                <a:latin typeface="Calibri" pitchFamily="34" charset="0"/>
                <a:cs typeface="Calibri" pitchFamily="34" charset="0"/>
              </a:rPr>
              <a:t/>
            </a:r>
            <a:br>
              <a:rPr lang="ru-RU" sz="1400" dirty="0" smtClean="0">
                <a:latin typeface="Calibri" pitchFamily="34" charset="0"/>
                <a:cs typeface="Calibri" pitchFamily="34" charset="0"/>
              </a:rPr>
            </a:br>
            <a:r>
              <a:rPr lang="kk-KZ" sz="1400" dirty="0" smtClean="0">
                <a:latin typeface="Calibri" pitchFamily="34" charset="0"/>
                <a:cs typeface="Calibri" pitchFamily="34" charset="0"/>
              </a:rPr>
              <a:t>201</a:t>
            </a:r>
            <a:r>
              <a:rPr lang="en-US" sz="1400" dirty="0">
                <a:latin typeface="Calibri" pitchFamily="34" charset="0"/>
                <a:cs typeface="Calibri" pitchFamily="34" charset="0"/>
              </a:rPr>
              <a:t>2</a:t>
            </a:r>
            <a:r>
              <a:rPr lang="ru-RU" sz="800" b="1" dirty="0"/>
              <a:t/>
            </a:r>
            <a:br>
              <a:rPr lang="ru-RU" sz="800" b="1" dirty="0"/>
            </a:br>
            <a:endParaRPr lang="ru-RU" sz="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23528" y="2204864"/>
            <a:ext cx="8568952" cy="4320480"/>
          </a:xfrm>
        </p:spPr>
        <p:txBody>
          <a:bodyPr>
            <a:noAutofit/>
          </a:bodyPr>
          <a:lstStyle/>
          <a:p>
            <a:pPr algn="l"/>
            <a:r>
              <a:rPr lang="kk-KZ" sz="1200" dirty="0">
                <a:solidFill>
                  <a:schemeClr val="tx1"/>
                </a:solidFill>
                <a:latin typeface="Calibri" pitchFamily="34" charset="0"/>
                <a:cs typeface="Calibri" pitchFamily="34" charset="0"/>
              </a:rPr>
              <a:t>ӘОЖ  130.2:74/75 (</a:t>
            </a:r>
            <a:r>
              <a:rPr lang="kk-KZ" sz="1200" dirty="0" smtClean="0">
                <a:solidFill>
                  <a:schemeClr val="tx1"/>
                </a:solidFill>
                <a:latin typeface="Calibri" pitchFamily="34" charset="0"/>
                <a:cs typeface="Calibri" pitchFamily="34" charset="0"/>
              </a:rPr>
              <a:t>574)</a:t>
            </a:r>
            <a:endParaRPr lang="en-US" sz="1200" dirty="0" smtClean="0">
              <a:solidFill>
                <a:schemeClr val="tx1"/>
              </a:solidFill>
              <a:latin typeface="Calibri" pitchFamily="34" charset="0"/>
              <a:cs typeface="Calibri" pitchFamily="34" charset="0"/>
            </a:endParaRPr>
          </a:p>
          <a:p>
            <a:pPr algn="l"/>
            <a:r>
              <a:rPr lang="kk-KZ" sz="1200" dirty="0" smtClean="0">
                <a:solidFill>
                  <a:schemeClr val="tx1"/>
                </a:solidFill>
                <a:latin typeface="Calibri" pitchFamily="34" charset="0"/>
                <a:cs typeface="Calibri" pitchFamily="34" charset="0"/>
              </a:rPr>
              <a:t>Әл-Фараби </a:t>
            </a:r>
            <a:r>
              <a:rPr lang="kk-KZ" sz="1200" dirty="0">
                <a:solidFill>
                  <a:schemeClr val="tx1"/>
                </a:solidFill>
                <a:latin typeface="Calibri" pitchFamily="34" charset="0"/>
                <a:cs typeface="Calibri" pitchFamily="34" charset="0"/>
              </a:rPr>
              <a:t>атындағы Қазақ ұлттық университеті философия және саясаттану факультетінің Ғылыми кеңесімен баспаға ұсынылған.</a:t>
            </a:r>
            <a:endParaRPr lang="ru-RU" sz="1200" dirty="0">
              <a:solidFill>
                <a:schemeClr val="tx1"/>
              </a:solidFill>
              <a:latin typeface="Calibri" pitchFamily="34" charset="0"/>
              <a:cs typeface="Calibri" pitchFamily="34" charset="0"/>
            </a:endParaRPr>
          </a:p>
          <a:p>
            <a:pPr algn="l"/>
            <a:r>
              <a:rPr lang="kk-KZ" sz="1200" dirty="0">
                <a:solidFill>
                  <a:schemeClr val="tx1"/>
                </a:solidFill>
                <a:latin typeface="Calibri" pitchFamily="34" charset="0"/>
                <a:cs typeface="Calibri" pitchFamily="34" charset="0"/>
              </a:rPr>
              <a:t> </a:t>
            </a:r>
            <a:r>
              <a:rPr lang="kk-KZ" sz="1200" dirty="0" smtClean="0">
                <a:solidFill>
                  <a:schemeClr val="tx1"/>
                </a:solidFill>
                <a:latin typeface="Calibri" pitchFamily="34" charset="0"/>
                <a:cs typeface="Calibri" pitchFamily="34" charset="0"/>
              </a:rPr>
              <a:t>Оқу  </a:t>
            </a:r>
            <a:r>
              <a:rPr lang="kk-KZ" sz="1200" dirty="0">
                <a:solidFill>
                  <a:schemeClr val="tx1"/>
                </a:solidFill>
                <a:latin typeface="Calibri" pitchFamily="34" charset="0"/>
                <a:cs typeface="Calibri" pitchFamily="34" charset="0"/>
              </a:rPr>
              <a:t>құралы</a:t>
            </a:r>
            <a:endParaRPr lang="ru-RU" sz="1200" dirty="0">
              <a:solidFill>
                <a:schemeClr val="tx1"/>
              </a:solidFill>
              <a:latin typeface="Calibri" pitchFamily="34" charset="0"/>
              <a:cs typeface="Calibri" pitchFamily="34" charset="0"/>
            </a:endParaRPr>
          </a:p>
          <a:p>
            <a:pPr algn="l"/>
            <a:r>
              <a:rPr lang="kk-KZ" sz="1200" dirty="0">
                <a:solidFill>
                  <a:schemeClr val="tx1"/>
                </a:solidFill>
                <a:latin typeface="Calibri" pitchFamily="34" charset="0"/>
                <a:cs typeface="Calibri" pitchFamily="34" charset="0"/>
              </a:rPr>
              <a:t> </a:t>
            </a:r>
            <a:r>
              <a:rPr lang="kk-KZ" sz="1200" dirty="0" smtClean="0">
                <a:solidFill>
                  <a:schemeClr val="tx1"/>
                </a:solidFill>
                <a:latin typeface="Calibri" pitchFamily="34" charset="0"/>
                <a:cs typeface="Calibri" pitchFamily="34" charset="0"/>
              </a:rPr>
              <a:t>Пікір </a:t>
            </a:r>
            <a:r>
              <a:rPr lang="kk-KZ" sz="1200" dirty="0">
                <a:solidFill>
                  <a:schemeClr val="tx1"/>
                </a:solidFill>
                <a:latin typeface="Calibri" pitchFamily="34" charset="0"/>
                <a:cs typeface="Calibri" pitchFamily="34" charset="0"/>
              </a:rPr>
              <a:t>берушілер:</a:t>
            </a:r>
            <a:endParaRPr lang="ru-RU" sz="1200" dirty="0">
              <a:solidFill>
                <a:schemeClr val="tx1"/>
              </a:solidFill>
              <a:latin typeface="Calibri" pitchFamily="34" charset="0"/>
              <a:cs typeface="Calibri" pitchFamily="34" charset="0"/>
            </a:endParaRPr>
          </a:p>
          <a:p>
            <a:pPr indent="457200" algn="just">
              <a:spcBef>
                <a:spcPts val="600"/>
              </a:spcBef>
            </a:pPr>
            <a:r>
              <a:rPr lang="kk-KZ" sz="1200" dirty="0">
                <a:solidFill>
                  <a:schemeClr val="tx1"/>
                </a:solidFill>
                <a:latin typeface="Calibri" pitchFamily="34" charset="0"/>
                <a:cs typeface="Calibri" pitchFamily="34" charset="0"/>
              </a:rPr>
              <a:t> </a:t>
            </a:r>
            <a:r>
              <a:rPr lang="ru-RU" sz="1200" dirty="0" smtClean="0">
                <a:solidFill>
                  <a:schemeClr val="tx1"/>
                </a:solidFill>
                <a:latin typeface="Calibri" pitchFamily="34" charset="0"/>
                <a:cs typeface="Calibri" pitchFamily="34" charset="0"/>
              </a:rPr>
              <a:t>Философия </a:t>
            </a:r>
            <a:r>
              <a:rPr lang="kk-KZ" sz="1200" dirty="0" smtClean="0">
                <a:solidFill>
                  <a:schemeClr val="tx1"/>
                </a:solidFill>
                <a:latin typeface="Calibri" pitchFamily="34" charset="0"/>
                <a:cs typeface="Calibri" pitchFamily="34" charset="0"/>
              </a:rPr>
              <a:t>ғылымдарының  докторы  </a:t>
            </a:r>
            <a:r>
              <a:rPr lang="kk-KZ" sz="1200" dirty="0">
                <a:solidFill>
                  <a:schemeClr val="tx1"/>
                </a:solidFill>
                <a:latin typeface="Calibri" pitchFamily="34" charset="0"/>
                <a:cs typeface="Calibri" pitchFamily="34" charset="0"/>
              </a:rPr>
              <a:t>Сатершинов  Б.М</a:t>
            </a:r>
            <a:r>
              <a:rPr lang="kk-KZ" sz="1200" dirty="0" smtClean="0">
                <a:solidFill>
                  <a:schemeClr val="tx1"/>
                </a:solidFill>
                <a:latin typeface="Calibri" pitchFamily="34" charset="0"/>
                <a:cs typeface="Calibri" pitchFamily="34" charset="0"/>
              </a:rPr>
              <a:t>.</a:t>
            </a:r>
          </a:p>
          <a:p>
            <a:pPr algn="l"/>
            <a:r>
              <a:rPr lang="kk-KZ" sz="1200" dirty="0" smtClean="0">
                <a:solidFill>
                  <a:schemeClr val="tx1"/>
                </a:solidFill>
                <a:latin typeface="Calibri" pitchFamily="34" charset="0"/>
                <a:cs typeface="Calibri" pitchFamily="34" charset="0"/>
              </a:rPr>
              <a:t>Философия ғылымдарының  </a:t>
            </a:r>
            <a:r>
              <a:rPr lang="kk-KZ" sz="1200" dirty="0" smtClean="0">
                <a:solidFill>
                  <a:schemeClr val="tx1"/>
                </a:solidFill>
                <a:latin typeface="Calibri" pitchFamily="34" charset="0"/>
                <a:cs typeface="Calibri" pitchFamily="34" charset="0"/>
              </a:rPr>
              <a:t>доктор</a:t>
            </a:r>
            <a:r>
              <a:rPr lang="kk-KZ" sz="1200" dirty="0" smtClean="0">
                <a:solidFill>
                  <a:schemeClr val="tx1"/>
                </a:solidFill>
                <a:latin typeface="Calibri" pitchFamily="34" charset="0"/>
                <a:cs typeface="Calibri" pitchFamily="34" charset="0"/>
              </a:rPr>
              <a:t>ы Сағиқызы Аяжан</a:t>
            </a:r>
            <a:endParaRPr lang="kk-KZ" sz="1200" dirty="0" smtClean="0">
              <a:solidFill>
                <a:schemeClr val="tx1"/>
              </a:solidFill>
              <a:latin typeface="Calibri" pitchFamily="34" charset="0"/>
              <a:cs typeface="Calibri" pitchFamily="34" charset="0"/>
            </a:endParaRPr>
          </a:p>
          <a:p>
            <a:pPr algn="l"/>
            <a:r>
              <a:rPr lang="kk-KZ" sz="1200" dirty="0" smtClean="0">
                <a:solidFill>
                  <a:schemeClr val="tx1"/>
                </a:solidFill>
                <a:latin typeface="Calibri" pitchFamily="34" charset="0"/>
                <a:cs typeface="Calibri" pitchFamily="34" charset="0"/>
              </a:rPr>
              <a:t>Философия ғылымдарының  </a:t>
            </a:r>
            <a:r>
              <a:rPr lang="ru-RU" sz="1200" dirty="0" smtClean="0">
                <a:solidFill>
                  <a:schemeClr val="tx1"/>
                </a:solidFill>
                <a:latin typeface="Calibri" pitchFamily="34" charset="0"/>
                <a:cs typeface="Calibri" pitchFamily="34" charset="0"/>
              </a:rPr>
              <a:t>доктор</a:t>
            </a:r>
            <a:r>
              <a:rPr lang="kk-KZ" sz="1200" dirty="0">
                <a:solidFill>
                  <a:schemeClr val="tx1"/>
                </a:solidFill>
                <a:latin typeface="Calibri" pitchFamily="34" charset="0"/>
                <a:cs typeface="Calibri" pitchFamily="34" charset="0"/>
              </a:rPr>
              <a:t>ы    Затов   Қ</a:t>
            </a:r>
            <a:r>
              <a:rPr lang="ru-RU" sz="1200" dirty="0">
                <a:solidFill>
                  <a:schemeClr val="tx1"/>
                </a:solidFill>
                <a:latin typeface="Calibri" pitchFamily="34" charset="0"/>
                <a:cs typeface="Calibri" pitchFamily="34" charset="0"/>
              </a:rPr>
              <a:t>.</a:t>
            </a:r>
            <a:r>
              <a:rPr lang="kk-KZ" sz="1200" dirty="0">
                <a:solidFill>
                  <a:schemeClr val="tx1"/>
                </a:solidFill>
                <a:latin typeface="Calibri" pitchFamily="34" charset="0"/>
                <a:cs typeface="Calibri" pitchFamily="34" charset="0"/>
              </a:rPr>
              <a:t>А.</a:t>
            </a:r>
            <a:endParaRPr lang="ru-RU" sz="1200" dirty="0">
              <a:solidFill>
                <a:schemeClr val="tx1"/>
              </a:solidFill>
              <a:latin typeface="Calibri" pitchFamily="34" charset="0"/>
              <a:cs typeface="Calibri" pitchFamily="34" charset="0"/>
            </a:endParaRPr>
          </a:p>
          <a:p>
            <a:pPr algn="l"/>
            <a:r>
              <a:rPr lang="ru-RU" sz="1200" dirty="0">
                <a:solidFill>
                  <a:schemeClr val="tx1"/>
                </a:solidFill>
                <a:latin typeface="Calibri" pitchFamily="34" charset="0"/>
                <a:cs typeface="Calibri" pitchFamily="34" charset="0"/>
              </a:rPr>
              <a:t> </a:t>
            </a:r>
            <a:r>
              <a:rPr lang="kk-KZ" sz="1200" dirty="0" smtClean="0">
                <a:solidFill>
                  <a:schemeClr val="tx1"/>
                </a:solidFill>
                <a:latin typeface="Calibri" pitchFamily="34" charset="0"/>
                <a:cs typeface="Calibri" pitchFamily="34" charset="0"/>
              </a:rPr>
              <a:t>Ғабитов </a:t>
            </a:r>
            <a:r>
              <a:rPr lang="kk-KZ" sz="1200" dirty="0">
                <a:solidFill>
                  <a:schemeClr val="tx1"/>
                </a:solidFill>
                <a:latin typeface="Calibri" pitchFamily="34" charset="0"/>
                <a:cs typeface="Calibri" pitchFamily="34" charset="0"/>
              </a:rPr>
              <a:t>Т.Х.  Мәдениеттер типологиясының теориясы және әдіснамасы.   – Алматы, 2012. – 79  б.</a:t>
            </a:r>
            <a:endParaRPr lang="ru-RU" sz="1200" dirty="0">
              <a:solidFill>
                <a:schemeClr val="tx1"/>
              </a:solidFill>
              <a:latin typeface="Calibri" pitchFamily="34" charset="0"/>
              <a:cs typeface="Calibri" pitchFamily="34" charset="0"/>
            </a:endParaRPr>
          </a:p>
          <a:p>
            <a:pPr algn="l"/>
            <a:r>
              <a:rPr lang="kk-KZ" sz="1200" dirty="0">
                <a:solidFill>
                  <a:schemeClr val="tx1"/>
                </a:solidFill>
                <a:latin typeface="Calibri" pitchFamily="34" charset="0"/>
                <a:cs typeface="Calibri" pitchFamily="34" charset="0"/>
              </a:rPr>
              <a:t> </a:t>
            </a:r>
            <a:r>
              <a:rPr lang="kk-KZ" sz="1200" dirty="0" smtClean="0">
                <a:solidFill>
                  <a:schemeClr val="tx1"/>
                </a:solidFill>
                <a:latin typeface="Calibri" pitchFamily="34" charset="0"/>
                <a:cs typeface="Calibri" pitchFamily="34" charset="0"/>
              </a:rPr>
              <a:t>Әл-Фараби </a:t>
            </a:r>
            <a:r>
              <a:rPr lang="kk-KZ" sz="1200" dirty="0">
                <a:solidFill>
                  <a:schemeClr val="tx1"/>
                </a:solidFill>
                <a:latin typeface="Calibri" pitchFamily="34" charset="0"/>
                <a:cs typeface="Calibri" pitchFamily="34" charset="0"/>
              </a:rPr>
              <a:t>атындағы Қазақ ұлттық университеті  жанындағы редакциялық баспа кеңесі мәжілісінде 2012 жылғы «    »  ақпанында баспаға ұсынылған.</a:t>
            </a:r>
            <a:endParaRPr lang="ru-RU" sz="1200" dirty="0">
              <a:solidFill>
                <a:schemeClr val="tx1"/>
              </a:solidFill>
              <a:latin typeface="Calibri" pitchFamily="34" charset="0"/>
              <a:cs typeface="Calibri" pitchFamily="34" charset="0"/>
            </a:endParaRPr>
          </a:p>
          <a:p>
            <a:pPr algn="l"/>
            <a:r>
              <a:rPr lang="kk-KZ" sz="1200" dirty="0">
                <a:solidFill>
                  <a:schemeClr val="tx1"/>
                </a:solidFill>
                <a:latin typeface="Calibri" pitchFamily="34" charset="0"/>
                <a:cs typeface="Calibri" pitchFamily="34" charset="0"/>
              </a:rPr>
              <a:t> </a:t>
            </a:r>
            <a:r>
              <a:rPr lang="kk-KZ" sz="1200" dirty="0" smtClean="0">
                <a:solidFill>
                  <a:schemeClr val="tx1"/>
                </a:solidFill>
                <a:latin typeface="Calibri" pitchFamily="34" charset="0"/>
                <a:cs typeface="Calibri" pitchFamily="34" charset="0"/>
              </a:rPr>
              <a:t>Оқу </a:t>
            </a:r>
            <a:r>
              <a:rPr lang="kk-KZ" sz="1200" dirty="0">
                <a:solidFill>
                  <a:schemeClr val="tx1"/>
                </a:solidFill>
                <a:latin typeface="Calibri" pitchFamily="34" charset="0"/>
                <a:cs typeface="Calibri" pitchFamily="34" charset="0"/>
              </a:rPr>
              <a:t>құралында  «Мәдениеттер типологиясының теориясы және әдіснамасы»  мәдениеттанулық білім тұрғысынан талданады. Оқу әдістемелік құралы   «6М020400 – мәдениеттану»  мамандығының  студенттеріне, жоғары оқу орындарындағы гуманитарлық мамандықтардың оқытушылары мен студенттеріне «Мәдениеттер типологиясының теориясы және әдіснамасы»  атты арнайы курсты оқу барысында пайдалануға,  мәдениетті  зерттеуге  қызығушылық  танытатын барша оқырман қауымға арналған.</a:t>
            </a:r>
            <a:endParaRPr lang="ru-RU" sz="1200" dirty="0">
              <a:solidFill>
                <a:schemeClr val="tx1"/>
              </a:solidFill>
              <a:latin typeface="Calibri" pitchFamily="34" charset="0"/>
              <a:cs typeface="Calibri" pitchFamily="34" charset="0"/>
            </a:endParaRPr>
          </a:p>
          <a:p>
            <a:pPr algn="l"/>
            <a:r>
              <a:rPr lang="kk-KZ" sz="1400" dirty="0">
                <a:latin typeface="Times New Roman" pitchFamily="18" charset="0"/>
                <a:cs typeface="Times New Roman" pitchFamily="18" charset="0"/>
              </a:rPr>
              <a:t> </a:t>
            </a:r>
            <a:endParaRPr lang="ru-RU" sz="1400" dirty="0">
              <a:latin typeface="Times New Roman" pitchFamily="18" charset="0"/>
              <a:cs typeface="Times New Roman" pitchFamily="18" charset="0"/>
            </a:endParaRPr>
          </a:p>
          <a:p>
            <a:pPr algn="l"/>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544616"/>
          </a:xfrm>
        </p:spPr>
        <p:txBody>
          <a:bodyPr>
            <a:normAutofit/>
          </a:bodyPr>
          <a:lstStyle/>
          <a:p>
            <a:pPr indent="457200" algn="just">
              <a:spcBef>
                <a:spcPts val="600"/>
              </a:spcBef>
            </a:pPr>
            <a:r>
              <a:rPr lang="kk-KZ" sz="1200" dirty="0">
                <a:latin typeface="Calibri" pitchFamily="34" charset="0"/>
                <a:cs typeface="Calibri" pitchFamily="34" charset="0"/>
              </a:rPr>
              <a:t>Бүгінгі ұрпақ осыдан бес мың жылдай бұрын тұрғызыл5ан Египеттің ең көне пирамидасы- перғауын Джосердің пирамидасын жасаушының аты-жөнін білуі - осы ащы шындықтың айғағы болса керек. Оның сәулетшісі-Имхотептің ғалымдық ,дәрігерлік, философиялық еңбектері  өз заманында аса  жоғары бағаланған. Имхотеп тіптен екі рет құдай деп танылған. Арада екі жарым мың жыл өткенде гректер оған “медицинаның құдайы” ретінде табынған. Оның мүсіндері сақталынбаған, бірақ Мемфисте Имхотептің құрметіне орнатылған  ғибадатхана </a:t>
            </a:r>
            <a:r>
              <a:rPr lang="kk-KZ" sz="1200" dirty="0" smtClean="0">
                <a:latin typeface="Calibri" pitchFamily="34" charset="0"/>
                <a:cs typeface="Calibri" pitchFamily="34" charset="0"/>
              </a:rPr>
              <a:t>бар.</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Джосер </a:t>
            </a:r>
            <a:r>
              <a:rPr lang="kk-KZ" sz="1200" dirty="0">
                <a:latin typeface="Calibri" pitchFamily="34" charset="0"/>
                <a:cs typeface="Calibri" pitchFamily="34" charset="0"/>
              </a:rPr>
              <a:t>пирамидасы көп сатылы құрылыс, ол ұзыннан –ұзақ басқыш тәрізді аспанға өрлей береді. Бұл пирамиданың биіктігі- 60 м. болса, одан кейінгі салынған пирамидалар одан да биік, одан да аумақты.Пирамидалардың өте биік етіп салынуы- өзін құдаймен қатар қойған тәкаппар да, мансапқор  перғауынның қарапайым халықтан артықшылығын көрсету  мақсатынан да туған сияқты.Египет (Мысыр) мәдениетінің бастауында салынған бұл пирамидалар өз еліндегі ғана емес, бүкіл дүние жүзіндегі  ең құдіретті ғимарат болып қала береді. Перғауын бұрынғысынша құдай саналғандықтан олардың құрметіне сансыз мүсіндер орнатыла бастады, демек перғауындарға құдай есебінде табыну көне Египеттің діни наным-сенімдерінде басты орын алды. Египетте құдайлар өте көп  болған, тіпті әрбір қаланың бірнеше құдайы болған. Ең құдіретті құдай, яғни «құдайлардың құдайы» - Күн құдайы “Ра”болды. Одан кейінгі басты орынға- өлім құдайы “Осирис”шықты. Египеттіктер өздері о дүниеге аттанғаннан кейін Осирис жер асты патшалығының құдайы болатындығына кәміл сенген. Құнарлы жер  мен аналықтың құдайы Осиристің әрі қарындасы, әрі әйелі- Исида болды. Ай құдайы екінші жағынан жазу құдайы да болып саналса, ал Маат – шындық пен тәртіптің құдайына </a:t>
            </a:r>
            <a:r>
              <a:rPr lang="kk-KZ" sz="1200" dirty="0" smtClean="0">
                <a:latin typeface="Calibri" pitchFamily="34" charset="0"/>
                <a:cs typeface="Calibri" pitchFamily="34" charset="0"/>
              </a:rPr>
              <a:t>айналды.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Осындай </a:t>
            </a:r>
            <a:r>
              <a:rPr lang="kk-KZ" sz="1200" dirty="0">
                <a:latin typeface="Calibri" pitchFamily="34" charset="0"/>
                <a:cs typeface="Calibri" pitchFamily="34" charset="0"/>
              </a:rPr>
              <a:t>сындарлы кезеңде тарих сахнасына діни реформатор перғауын Аменхотеп (б.з.б.1419-1400 ж.) шықты. Оның басты мақсаты- бір құдайға табынуды жүзеге асыру болды, сөйтіп адамзат тарихында тұңғыш рет көп құдайға табынушылықтан бір құдайға  табынушылыққа көшуге маңызды қадам жасалдыОл жаңа мемлекеттік діни наным- сенім енгізіп, жалғыз құдай деп “Атон”деген ат берілген Күн шарын жариялады.Тарихи төңкеріс кезеңінде перғауын ІУ Аменхотон өз атын құдай атына сәйкестендіріп “Эхнатон” деп өзгертіп Египеттің астанасын “Атон көкжиегі» деген мағынаны білдіретін Ахетотон қаласына </a:t>
            </a:r>
            <a:r>
              <a:rPr lang="kk-KZ" sz="1200" dirty="0" smtClean="0">
                <a:latin typeface="Calibri" pitchFamily="34" charset="0"/>
                <a:cs typeface="Calibri" pitchFamily="34" charset="0"/>
              </a:rPr>
              <a:t>көшірді</a:t>
            </a:r>
            <a:r>
              <a:rPr lang="ru-RU"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bwMode="auto">
          <a:xfrm>
            <a:off x="323528" y="1141066"/>
            <a:ext cx="8568952" cy="45089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ts val="600"/>
              </a:spcBef>
              <a:spcAft>
                <a:spcPct val="0"/>
              </a:spcAft>
              <a:buClrTx/>
              <a:buSzTx/>
              <a:buFontTx/>
              <a:buNone/>
              <a:tabLst>
                <a:tab pos="3086100"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“Амарн өнері” деген атауға ие болған бұл дәуір мәдениетінде бейнелердің нанымдылығы, жеке бейнелер мен бүкіл композицияның өзара үйлесімділігі, өнер туындыларындағы лирикалық сырластық, сезімдік қасиеттердің пайда болуы- баға жетпес мәнді мәдени құбылыстар болып табылады</a:t>
            </a:r>
            <a:r>
              <a:rPr lang="en-US" sz="1200" dirty="0" smtClean="0">
                <a:latin typeface="Calibri" pitchFamily="34" charset="0"/>
                <a:ea typeface="Times New Roman" pitchFamily="18"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Египеттің асқаралы өнеріндегі бұрын кездеспеген жайлар болды.Эхнатонның әйелі Нефертитидің портретін көз алдыңызға елестетіңізші. Ғажайып та, сымбатты бұл бейненің даңқы бүгінгі заманға дейін жетіп отырған жоқ па? Әйелге тән  нәзіктік пен сұлулық, тек әйел атаулыға тән аналық пәк сезім мен ішкі жан тебіренісі, ой тереңдігі мен табиғи тәкаппарлығы ғажайып бейнеден айқын көрініп тұр.</a:t>
            </a:r>
            <a:r>
              <a:rPr lang="en-US" sz="1200"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Египет өнері өз дамуында айта қаларлықтай табыстарға жетті. 1922 ж. дүние жүзін таң қалдырған тамаша  жаңалық, яғни баға жетпес көркемөнер қазынасы сақталған перғауын Тутанхамонның мұқият жасырылған қабірі табылды. Бұл тамаша табыс- ағылшын археологы Г.Картердің “Патшалар алқабындағы”ұзақ жылдар бойы жүргізген еңбегінің жемісі болатын.</a:t>
            </a:r>
            <a:r>
              <a:rPr lang="en-US" sz="1200"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Египет мәдениеті- сан-салалы мәдениет. Солардың бірі- біздің заманымызға келіп жеткен Египеттің ең көне  жазу текстері. Олар - құдайларға құлшылық ету мен шаруашылықты жүргізуге байланысты жазбалар. Иероглифтер – көне Мысыр мәдениетінің ажырамас бөлігі болып табылады, өйткені бұл өлкеде салынған қай ғимаратты алсаң да, олар иероглифтерге бай болып келеді. Кейіннен, көне мысырлық иероглифтік жазу буындық жүйеге көшті (қытайлықтар болса мұндай өзгерістерге ұшырамай өз жазба дәстүрлерін сақтап қалған).</a:t>
            </a:r>
            <a:r>
              <a:rPr lang="en-US" sz="1200"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Ғылым саласында да көне Египет айта қаларлықтай жетістіктерге жетті. Тамаша ғимараттардың, әсіресе пирамидалардың салынуына қарап математика, геометрия сияқты ғылым салаларының қаншалықты сатыға көтерілгендігін айқын аңғаруға болады.Адамзат тарихындағы ең көне сағаттар - су мен күн сағаттарын алғаш жасаушылар да осы мысырлықтар болатын. Астрономия ғылымымен қатар, медицина ғылымы да өз дамуынд</a:t>
            </a:r>
            <a:r>
              <a:rPr lang="kk-KZ" sz="1200" dirty="0" smtClean="0">
                <a:latin typeface="Calibri" pitchFamily="34" charset="0"/>
                <a:ea typeface="Times New Roman" pitchFamily="18" charset="0"/>
                <a:cs typeface="Calibri" pitchFamily="34" charset="0"/>
              </a:rPr>
              <a:t>а</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тамаша табыстарға жетті.</a:t>
            </a:r>
            <a:r>
              <a:rPr lang="ru-RU" sz="1200"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Египет мәдениетіне Криттің, Сирияның, Қосөзен бойындағы құл иеленуші мемлекеттердің мәдениеті өз әсерін тигізе бастады. Б.з.б. 332ж. Македондықтар Египетті өздеріне  бағынышты етумен қатар, Александр Македонскийдің (б.з.б. 356-323 ж) құрметіне Александрия  қаласының негізін қалады, ол   шығыс әлемі  мен грек халқының мәдени орталығына айналады, сөйтіп Египетте эллиндік мәдениет кеңінен қанат жайды. Мұнда өз дәуірінің талай  ғұлама ғалымдары, ақындары, суретшілері  еңбек етті. Бұл қалада “Әлемнің жеті  кереметінің ” бірі-атақты Александрия шырағы салынды.</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tab pos="3086100"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712968" cy="5818658"/>
          </a:xfrm>
        </p:spPr>
        <p:txBody>
          <a:bodyPr>
            <a:normAutofit/>
          </a:bodyPr>
          <a:lstStyle/>
          <a:p>
            <a:pPr algn="just">
              <a:spcBef>
                <a:spcPts val="600"/>
              </a:spcBef>
            </a:pPr>
            <a:r>
              <a:rPr lang="ru-MO" sz="1200" b="1" dirty="0">
                <a:latin typeface="Calibri" pitchFamily="34" charset="0"/>
                <a:cs typeface="Calibri" pitchFamily="34" charset="0"/>
              </a:rPr>
              <a:t>6. </a:t>
            </a:r>
            <a:r>
              <a:rPr lang="ru-RU" sz="1200" b="1" dirty="0">
                <a:latin typeface="Calibri" pitchFamily="34" charset="0"/>
                <a:cs typeface="Calibri" pitchFamily="34" charset="0"/>
              </a:rPr>
              <a:t>ШУМЕР-ВАВИЛОН ӨРКЕНИЕТІ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ru-MO" sz="1200"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XIX ғ. соңғы ширегінде Тигр және Ефрат (Қос өзен) өзендерінің бойында жүргізілген археологиялық қазба жұмыстарының нәтижесінде ежелгі ескі қалалардың орны ашылып, әлемге “Шумер өркениеті” деген жаңа мәдениет белгілі болды. Адамзат баласының ғасырлар бойы жинақтаған мол мәдени мұраларына қомақты үлес қосқан, дүниежүзілік өркениеттің тағы бір бастауына айналған бұл жаңа мәдениеттің аты аңызға айналды, адамзат қауымының “фәлсафалық мәйегі”, ілгерілеу мен дамудың қайнар бұлағы деп </a:t>
            </a:r>
            <a:r>
              <a:rPr lang="kk-KZ" sz="1200" dirty="0" smtClean="0">
                <a:latin typeface="Calibri" pitchFamily="34" charset="0"/>
                <a:cs typeface="Calibri" pitchFamily="34" charset="0"/>
              </a:rPr>
              <a:t>дәріптелді.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Оған </a:t>
            </a:r>
            <a:r>
              <a:rPr lang="kk-KZ" sz="1200" dirty="0">
                <a:latin typeface="Calibri" pitchFamily="34" charset="0"/>
                <a:cs typeface="Calibri" pitchFamily="34" charset="0"/>
              </a:rPr>
              <a:t>дәлел, Қос өзеннің ең көне мәдениеті Шумер-Аккад мәдениеті. В.В.Струве, В.И. Авуев, В.А.Тураев, Б.И. Грозный сияқты аса көрнекті шығыстанушы ғалымдардың пікірнше шумерлер бүкіл Вавилон мәдениетінің негізін қалаушылар болып саналады. Ал шумерліктердің өздері, олардың ата-бабаларын Қос өзен өңіріне сонау таудың ар жағынан, солтүстіктен, яғни солтүстік-шығыстан келген деп есептейді. </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Ғалымдардың </a:t>
            </a:r>
            <a:r>
              <a:rPr lang="kk-KZ" sz="1200" dirty="0">
                <a:latin typeface="Calibri" pitchFamily="34" charset="0"/>
                <a:cs typeface="Calibri" pitchFamily="34" charset="0"/>
              </a:rPr>
              <a:t>айтуынша, бұл келгендер “тау тұрғындары” “малшы көшпелілер” болып есептелсе керек. Шумердің 3100-2800 жылдардағы халқы туралы белгілі ғалым Л. Вулли: “Дәл осы кезеңде бұлардың халқының басым көпшілігі келімсектерден құрылғаны анық. Әр түрлі себептермен келген олар бұл елдегі халықтардың игере алмай отырған биік мәдениетін өркендетуге белгілі дәрежеде әсер еткен болса керек” – деп </a:t>
            </a:r>
            <a:r>
              <a:rPr lang="kk-KZ" sz="1200" dirty="0" smtClean="0">
                <a:latin typeface="Calibri" pitchFamily="34" charset="0"/>
                <a:cs typeface="Calibri" pitchFamily="34" charset="0"/>
              </a:rPr>
              <a:t>жазады.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Шумер </a:t>
            </a:r>
            <a:r>
              <a:rPr lang="kk-KZ" sz="1200" dirty="0">
                <a:latin typeface="Calibri" pitchFamily="34" charset="0"/>
                <a:cs typeface="Calibri" pitchFamily="34" charset="0"/>
              </a:rPr>
              <a:t>мемлекетінің мәдени жетістіктері орасан зор болды. Адамзат тарихындағы алғашқы “Алтын ғасыр туралы” поэмасы шумер елінің топырағында жарық көрді, шумерліктер алғашқы элегияларды жазды, дүние жүзінде бірінші рет кітапханалық каталогтар жасауды игерді. Осы орайда ғалымдар “Месопотамия – архивтер отаны” деп тегіннен – тегін атамағанын атап өткіміз келеді, өйткені мұнда мемлекеттік архивтермен қатар жеке адамдардың да архивтері болған. Сонымен қатар шумерлер – ең көне медициналық еңбектердің, дәрі-дәрмек рецептері жинақтарының авторлары, диқаншының тұңғыш күнтізбегін жасаған да осы </a:t>
            </a:r>
            <a:r>
              <a:rPr lang="kk-KZ" sz="1200" dirty="0" smtClean="0">
                <a:latin typeface="Calibri" pitchFamily="34" charset="0"/>
                <a:cs typeface="Calibri" pitchFamily="34" charset="0"/>
              </a:rPr>
              <a:t>шумерліктерліктер.</a:t>
            </a:r>
            <a:r>
              <a:rPr lang="kk-KZ" sz="1200" b="1" dirty="0" smtClean="0">
                <a:latin typeface="Calibri" pitchFamily="34" charset="0"/>
                <a:cs typeface="Calibri" pitchFamily="34" charset="0"/>
              </a:rPr>
              <a:t> </a:t>
            </a:r>
            <a:r>
              <a:rPr lang="kk-KZ" sz="1200" dirty="0">
                <a:latin typeface="Calibri" pitchFamily="34" charset="0"/>
                <a:cs typeface="Calibri" pitchFamily="34" charset="0"/>
              </a:rPr>
              <a:t>Шумер-Аккад өркениетінің тікелей мұрагері ежелгі Вавилон болды. Б.з.д. II мыңжылдықтың ортасында Хаммурапии патшаның тұсында (б.з.д. 1792-1750ж. патшалық құрған) Вавилон қаласы бүкіл Шумер және Аккад облыстарын өзінің қол астына біріктірді. Хаммурапидің кезінде екі метрлік тас діңгекке сыналап жазылған атақты заңдар жинағы өмірге келді. Хаммурапии заңдарында Қос өзен алқабының ежелгі тұрғындарының шаруашылық өмірі, салт-дәстүрлері мен әдет-ғұрыптары және дүниетанымы кеңінен көрініс тапты. Бір кездерде қуатты Вавилон патшалығы және ұлы Ассирия державасы туралы деректер өткен ғасырға дейін тек Библиядан, сондай-ақ Геродоттың және тағы да басқа көне заман авторларының еңбектерінен ғана белгілі </a:t>
            </a:r>
            <a:r>
              <a:rPr lang="kk-KZ" sz="1200" dirty="0" smtClean="0">
                <a:latin typeface="Calibri" pitchFamily="34" charset="0"/>
                <a:cs typeface="Calibri" pitchFamily="34" charset="0"/>
              </a:rPr>
              <a:t>болатын.                </a:t>
            </a:r>
            <a:endParaRPr lang="ru-RU" sz="1200"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20688"/>
            <a:ext cx="8640960" cy="5256584"/>
          </a:xfrm>
        </p:spPr>
        <p:txBody>
          <a:bodyPr>
            <a:normAutofit fontScale="90000"/>
          </a:bodyPr>
          <a:lstStyle/>
          <a:p>
            <a:pPr indent="457200" algn="just">
              <a:spcBef>
                <a:spcPts val="600"/>
              </a:spcBef>
            </a:pPr>
            <a:r>
              <a:rPr lang="kk-KZ" sz="1300" dirty="0">
                <a:latin typeface="Calibri" pitchFamily="34" charset="0"/>
                <a:cs typeface="Calibri" pitchFamily="34" charset="0"/>
              </a:rPr>
              <a:t>Иран өркениетінің тірегі- зороастризм діні болды. Ол мемлекеттік дін болғандықтан мемлекет тарапынан үлкен  қолдау тапты.  Зороастризм дінінің негізін қалаушы Заратуштраның өмірі мен ілімі  туралы ғылымда әр түрлі пікірлер қалыптасқан. Заратуштра грекше “Зороастр” деген сөз ежелгі Иранның сөзінен шыққан “түйелі адам”, “түйе  жетектеген адам” деген мағына береді. Зороастризмнің қасиетті кітабы- әдеби және  мәдени жәдігер “Авеста”. «Киелі Авеста кітабы”  ежелгі мәдениеттен хабардар етіп қана қоймай,  сол дәуірдегі заман  оқиғаларынан терең мағлұматтар беріп, көне тарих беттерімен сыр шертеді және  ежелгі Иран тілдерінің ең ежелгі, ең құнды ескерткіштерінің бірі болып саналады. “Авестаның” зороастризм жайындағы көп нұсқаулары бізге толық жетпеген. Оның ең көне  бөлігі “Гат” деген атпен белгілі.  «Киелі кітапты»-энциклопедиялық туынды деп қарастырсақ та болатын сияқты, өйткені мұнда түрлі ғылым салаларымен қатар, заңдар  туралы, адамгершілік хақында толып жатқан қызықты деректер кездеседі. Сонымен «Авеста»тарихи ескерткіш те болып саналады. Мұнда  ұлы пайғамбар Зороастраның есімімен аталған зороастризм діні  туралы  мағлұматтар осы «Авеста» арқылы біздің заманымызға дейін жетіп  отыр. «Киелі кітапта» адамның ақыл-ойы, оның  өсіп- жетілуі, еңбектенуі, өзгеруі, табыстарға  жетуі және т.б. өмірлік мәселелер жырға  қосылады. Сонымен қатар, әділ патша билігі, жарқын өмір сүру, тату-тәтті қарым- қатынастар орнату, іс-әрекетті ақылмен жасау, адал еңбекпен күн көру, адамдарға шексіз қайырымдылық жасау сияқты өмірлік мәселелер сөз  </a:t>
            </a:r>
            <a:r>
              <a:rPr lang="kk-KZ" sz="1300" dirty="0" smtClean="0">
                <a:latin typeface="Calibri" pitchFamily="34" charset="0"/>
                <a:cs typeface="Calibri" pitchFamily="34" charset="0"/>
              </a:rPr>
              <a:t>болады.</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Зороастризм </a:t>
            </a:r>
            <a:r>
              <a:rPr lang="kk-KZ" sz="1300" dirty="0">
                <a:latin typeface="Calibri" pitchFamily="34" charset="0"/>
                <a:cs typeface="Calibri" pitchFamily="34" charset="0"/>
              </a:rPr>
              <a:t>бойынша, әлемде бір-біріне қарама-қарсы екі негіздің- жақсылық пен ізгілктің құдайы , нұрдың , өмірдің,  ақиқаттың рәмізі Ахура - Майньюдің арасында толастамайтын күрес жүріп жатады. Өз  қарсыласына қарсы күресте Ахура-Мазда адамды жаратады.  Демек, әлемде екі құдай бар,оның біреуі-мейірімді құдай  Ахура-Мазда да, екіншісі- мейірімсіз құдай </a:t>
            </a:r>
            <a:r>
              <a:rPr lang="kk-KZ" sz="1300" dirty="0" smtClean="0">
                <a:latin typeface="Calibri" pitchFamily="34" charset="0"/>
                <a:cs typeface="Calibri" pitchFamily="34" charset="0"/>
              </a:rPr>
              <a:t>Анхра-Майнью.</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Иран </a:t>
            </a:r>
            <a:r>
              <a:rPr lang="kk-KZ" sz="1300" dirty="0">
                <a:latin typeface="Calibri" pitchFamily="34" charset="0"/>
                <a:cs typeface="Calibri" pitchFamily="34" charset="0"/>
              </a:rPr>
              <a:t>өркениетінің тағы бір жетістігі- ондағы ескі парсылық сына жазуы. Вавилондық сына  жазуда 300 таңба болса, парсыларда бар –жоғы 43 таңба </a:t>
            </a:r>
            <a:r>
              <a:rPr lang="kk-KZ" sz="1300" dirty="0" smtClean="0">
                <a:latin typeface="Calibri" pitchFamily="34" charset="0"/>
                <a:cs typeface="Calibri" pitchFamily="34" charset="0"/>
              </a:rPr>
              <a:t>болған.</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Б.з.б</a:t>
            </a:r>
            <a:r>
              <a:rPr lang="kk-KZ" sz="1300" dirty="0">
                <a:latin typeface="Calibri" pitchFamily="34" charset="0"/>
                <a:cs typeface="Calibri" pitchFamily="34" charset="0"/>
              </a:rPr>
              <a:t>. ІУ ғ. Иранда Сасанидтер династиясы үстемдік етті. Олар өздерінің ата-тегін құдайлармен байланыстырды, табиғат күштеріне сыйынды, отқа, суға табынды. Өкінішке орай, Сасанидтер  династиясының көптеген мәдени мұралары әр түрлі тарихи  жағдайларға байланысты  құрып кетті. Гүлденген Сасанидтер мәдениетінен қалғаны-патша сарайлары мен сәулетті храмдардың үйінділері, ондаған алтын, күміс ыдыстар, парсы кілемдері мен жібектің қалдықтары ғана. Сөйтіп, адамзат  мәдениетінің ең құнарлы бастамаларының бірі болған бұл  мемлекет те құлады. Б.з.б. ІУ ғ. Александр Македонский жаулап алғаннан кейін Иран дәл Египет сияқты   </a:t>
            </a:r>
            <a:r>
              <a:rPr lang="kk-KZ" sz="1300" dirty="0" smtClean="0">
                <a:latin typeface="Calibri" pitchFamily="34" charset="0"/>
                <a:cs typeface="Calibri" pitchFamily="34" charset="0"/>
              </a:rPr>
              <a:t>эллинистік мәдениетінің </a:t>
            </a:r>
            <a:r>
              <a:rPr lang="kk-KZ" sz="1300" dirty="0">
                <a:latin typeface="Calibri" pitchFamily="34" charset="0"/>
                <a:cs typeface="Calibri" pitchFamily="34" charset="0"/>
              </a:rPr>
              <a:t>арнасына </a:t>
            </a:r>
            <a:r>
              <a:rPr lang="kk-KZ" sz="1300" dirty="0" smtClean="0">
                <a:latin typeface="Calibri" pitchFamily="34" charset="0"/>
                <a:cs typeface="Calibri" pitchFamily="34" charset="0"/>
              </a:rPr>
              <a:t>қосылды. </a:t>
            </a:r>
            <a:r>
              <a:rPr lang="kk-KZ" sz="1300" dirty="0">
                <a:latin typeface="Calibri" pitchFamily="34" charset="0"/>
                <a:cs typeface="Calibri" pitchFamily="34"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Times New Roman" pitchFamily="18" charset="0"/>
                <a:cs typeface="Times New Roman" pitchFamily="18" charset="0"/>
              </a:rPr>
              <a:t> </a:t>
            </a:r>
            <a:r>
              <a:rPr lang="ru-RU" sz="1200" dirty="0"/>
              <a:t/>
            </a:r>
            <a:br>
              <a:rPr lang="ru-RU" sz="1200" dirty="0"/>
            </a:br>
            <a:endParaRPr lang="ru-RU"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904656"/>
          </a:xfrm>
        </p:spPr>
        <p:txBody>
          <a:bodyPr>
            <a:normAutofit/>
          </a:bodyPr>
          <a:lstStyle/>
          <a:p>
            <a:pPr indent="457200" algn="just">
              <a:spcBef>
                <a:spcPts val="600"/>
              </a:spcBef>
            </a:pPr>
            <a:r>
              <a:rPr lang="kk-KZ" sz="1200" b="1" dirty="0">
                <a:latin typeface="Calibri" pitchFamily="34" charset="0"/>
                <a:cs typeface="Calibri" pitchFamily="34" charset="0"/>
              </a:rPr>
              <a:t>7. ҮНДІ ӨРКЕНИЕТІ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Үндістан –</a:t>
            </a:r>
            <a:r>
              <a:rPr lang="kk-KZ" sz="1200" b="1" dirty="0">
                <a:latin typeface="Calibri" pitchFamily="34" charset="0"/>
                <a:cs typeface="Calibri" pitchFamily="34" charset="0"/>
              </a:rPr>
              <a:t> </a:t>
            </a:r>
            <a:r>
              <a:rPr lang="kk-KZ" sz="1200" dirty="0">
                <a:latin typeface="Calibri" pitchFamily="34" charset="0"/>
                <a:cs typeface="Calibri" pitchFamily="34" charset="0"/>
              </a:rPr>
              <a:t>адамзат баласының ең көне мәдениет ошақтарының бірі. Баға жетпес мәдени қазынаның иесі осы бір дарынды халықтың мәдени мұраларын басқа халықтардың мәдени жетістіктерімен ауыстырып алуға болмайтындығын ерекше атап өткіміз келеді.  Талай  шапқыншылықты басынан өткізсе де өздерінің ешуақытта да басқыншылыққа бармауы, бұл ұлы халықтың ұлттық ерекше қасиеті де </a:t>
            </a:r>
            <a:r>
              <a:rPr lang="kk-KZ" sz="1200" dirty="0" smtClean="0">
                <a:latin typeface="Calibri" pitchFamily="34" charset="0"/>
                <a:cs typeface="Calibri" pitchFamily="34" charset="0"/>
              </a:rPr>
              <a:t>болар. Б.з.б</a:t>
            </a:r>
            <a:r>
              <a:rPr lang="kk-KZ" sz="1200" dirty="0">
                <a:latin typeface="Calibri" pitchFamily="34" charset="0"/>
                <a:cs typeface="Calibri" pitchFamily="34" charset="0"/>
              </a:rPr>
              <a:t>. бірмыңжылдықтың ортасына қарай мәдениеттің дамуы қарқыны жоғарылады, бірақ Үндістанның барлық жерінде де бұл қарқын бірдей болды деп айтуға тағы да болмайды. Үнді мәдениеті мен өнері, әсіресе Маурья дәуірінде (б.з.б IV- II ғ.) айтарлықтай табыстарға жетті. Бұл кезеңдегі мәдениеттің гүлденуіне үнді тарихында алғаш рет орталықтандырылған мемлекеттің құрылуы зор ықпалын </a:t>
            </a:r>
            <a:r>
              <a:rPr lang="kk-KZ" sz="1200" dirty="0" smtClean="0">
                <a:latin typeface="Calibri" pitchFamily="34" charset="0"/>
                <a:cs typeface="Calibri" pitchFamily="34" charset="0"/>
              </a:rPr>
              <a:t>тигізді.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Қушан </a:t>
            </a:r>
            <a:r>
              <a:rPr lang="kk-KZ" sz="1200" dirty="0">
                <a:latin typeface="Calibri" pitchFamily="34" charset="0"/>
                <a:cs typeface="Calibri" pitchFamily="34" charset="0"/>
              </a:rPr>
              <a:t>дәуірінде (б.з. I-III ғ.) үнді мәдениеті өз дамуында жаңа арнаға түсіп, өзіндік сипатқа ие болды. Қушан империясы ұлан байтақ империяны: Солтүстік Үндістанды, Орта Азияның бір бөлігін, қазіргі Ауғанстан мен Пәкістан жерлерін алып жатты. Бұл үлкен саяси одаққа қоғамдық – саяси, мәдени дамуы жағынан әркелкі және түрлі діндегі толып жатқан халықтар мен тайпалар кірді. Қалыптасқан осындай жағдайларға байланысты Қушан мемлекеті бұл елдердің арасындағы біртұтас жүйені саяси салада ғана емес, мәдени өмірде де орнықтыруға барынша күш салды</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b="1" dirty="0" smtClean="0">
                <a:latin typeface="Calibri" pitchFamily="34" charset="0"/>
                <a:cs typeface="Calibri" pitchFamily="34" charset="0"/>
              </a:rPr>
              <a:t> </a:t>
            </a:r>
            <a:r>
              <a:rPr lang="kk-KZ" sz="1200" dirty="0">
                <a:latin typeface="Calibri" pitchFamily="34" charset="0"/>
                <a:cs typeface="Calibri" pitchFamily="34" charset="0"/>
              </a:rPr>
              <a:t>Б.з.б. бірінші мыңжылдықта индуизм дамуының басталуында – брахманизм тұрды. Дін ендігі жерде қоғамдық теңсіздікті ақтау үшін қолданыла бастады, сөйтіп “Құдайлар иерархиясы” қалыптасты. Олардың ішінде ең мәртебелілері – Брахма (әлемді жаратушы), Вишна (оны сақтаушы) және Шиба (оны талқандаушы) құдайлары болды. Бұл діни ілімнің негізінде – адамдардың қайғы-қасіретін елемеу, олардың бақытсыздығына мән бермеу сияқты мағыналар жатыр. Абыздар (брахмандар) қабырғасы қайысып еңбек етуді, байларды күндемеуді бағыныштылықты және т.б. уағыздады.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Б.з.б. VI ғ. Буддизм діні – дамыған құлдық қоғамның идеологиясына айнала бастады. Оның Үнді жерінде ең шарықтаған кезеңі – б.з.б V ғ. мен б.з. бір мыңыншы жылдығының басы болды. Буддизм – ведалық дін мен брахманизммен тығыз байланыста дамыды. Дәл осы кезеңде (б.з.б. VI ғ.) буддизммен қатар діннің екінші бір саласы – “джайнизм” қалыптаса бастады. Оның діни – философиялық трактаттары – “сутраларда” – сансарының (жанның қайта түрленуі) ықпалынан босану жайындағы ілім жатыр. Бұл мақсатқа жету үшін джайнизмнің үш қағидасын орындау </a:t>
            </a:r>
            <a:r>
              <a:rPr lang="kk-KZ" sz="1200" dirty="0" smtClean="0">
                <a:latin typeface="Calibri" pitchFamily="34" charset="0"/>
                <a:cs typeface="Calibri" pitchFamily="34" charset="0"/>
              </a:rPr>
              <a:t>қажет. Олар</a:t>
            </a:r>
            <a:r>
              <a:rPr lang="kk-KZ" sz="1200" dirty="0">
                <a:latin typeface="Calibri" pitchFamily="34" charset="0"/>
                <a:cs typeface="Calibri" pitchFamily="34" charset="0"/>
              </a:rPr>
              <a:t>: дұрыс білім (діни білім), дұрыс көре білу (шындық) және дұрыс мінез-құлық</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18658"/>
          </a:xfrm>
        </p:spPr>
        <p:txBody>
          <a:bodyPr>
            <a:normAutofit/>
          </a:bodyPr>
          <a:lstStyle/>
          <a:p>
            <a:pPr indent="457200" algn="just">
              <a:spcBef>
                <a:spcPts val="600"/>
              </a:spcBef>
            </a:pPr>
            <a:r>
              <a:rPr lang="kk-KZ" sz="1200" dirty="0">
                <a:latin typeface="Calibri" pitchFamily="34" charset="0"/>
                <a:cs typeface="Calibri" pitchFamily="34" charset="0"/>
              </a:rPr>
              <a:t>Үнді жеріне келген арийлер өздерімен  бірге б.з.б.  2000 жылы шыға бастаған көне мәдени мұралардың бірі - Ведаларды ала келіп, оны жергілікті халықтың арасына кеңінен тарата бастады. Ведалар дегеніміз- діни сарындағы дұғалардың, құрандардың, құрбандық шалу кезінде айтылатын суреттемелердің, табиғаттың поэтикалық бейнесінен хабардар ететін өлеңдердің жиынтығы. Үндінің атақты жазушысы Рабиндранат Тагор ведалық гимндерді “Халықтың қуаныш-шаттығы мен оның өмірге деген сүйіспеншілігі мен қорқынышының поэтикалық куәгері”   деп өте жоғары бағалатын болатын. “Жаратушы әні” гимнінде бізді қоршаған дүние былай деп сипатталады: “Ең алғашқы кезеңде дүние хаос жағдайында болды. Бірақ, уақыт өткен сайын  адамзат баласының тіршілік етуге деген құлшынысы байқалды, соның  нәтижесіңде жарық, одан кейін аспан мен су патшалығы пайда болды. Міне, дәл осы кезден бастап жер бетінде тіршілік қалыптасты, ал құдайлар дүние жаратылғаннан кейін барып пайда болды”.  Шамамен , б.з.б. 800 жылында қалыптасқан упанишадтар үнді-арийлердің діни көзқарастарының дамуындағы басты қадам болып саналады. Өйткені, упанишадтар адамның ішкі жан дүниесі, оның өмірінің мән- мағынасы, адамды ақиқат  пен шындыққа апарар жолдар мен олардың бұл өмірдегі маңызы, өлім мен мәңгілік ғұмыр жайындағы діни-философиялық толғауларға толы болып келеді. Ең бастысы- упанишадтарда Брахман мен  Атман идеялары кеңінен көрініс тапқан. Брахман- абсолютті шындық, абсолютті руханилылық, бұл  дүниеде одан тысқары еш нәрсе де жоқ, олай болса бізді қоршаған ортаның мәні де осы Брахманда. Ол Атман болса осы жағдайларды ескере отырып- жеке тұлғаны мойындау. Упанишадтар діни  философиялық ой-сананың дамуына түрткі болды, сөйтіп көп ұзамай-ақ оның алты мектебі  </a:t>
            </a:r>
            <a:r>
              <a:rPr lang="kk-KZ" sz="1200" dirty="0" smtClean="0">
                <a:latin typeface="Calibri" pitchFamily="34" charset="0"/>
                <a:cs typeface="Calibri" pitchFamily="34" charset="0"/>
              </a:rPr>
              <a:t>қалыптасты.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Үнді- </a:t>
            </a:r>
            <a:r>
              <a:rPr lang="kk-KZ" sz="1200" dirty="0">
                <a:latin typeface="Calibri" pitchFamily="34" charset="0"/>
                <a:cs typeface="Calibri" pitchFamily="34" charset="0"/>
              </a:rPr>
              <a:t>будда мәдениетіне  тән қасиет дін мен философияның өзара тығыз байланыста болып, ұштаса білуінде. Бұл туралы Гегель былай деп жазды:”Үнді мәдениеті-жоғары дамыған сан-салалы құдіретті мәдениет, бірақ олардың философиясы дінмен сабақтас, өзара тығыз байланыста болып келеді. Философия ғылымы айналысатын мәселелерді діннен де көптеп кездестіруге болады. Сондықтан да болар, ведалар- діннің ғана негізі емес, сонымен қатар философияның да негізі болып саналады”.  «Гегель. Соч. Л., 1972. И.9. С.116</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Бір-бірімен </a:t>
            </a:r>
            <a:r>
              <a:rPr lang="kk-KZ" sz="1200" dirty="0">
                <a:latin typeface="Calibri" pitchFamily="34" charset="0"/>
                <a:cs typeface="Calibri" pitchFamily="34" charset="0"/>
              </a:rPr>
              <a:t>өзара тығыз байланыста, ірі табиғи бірлікте болуына қарамастан үнді философиясының алты классикалық мектебі де адамның әлемге дүниетанымдық қарым-қатынастарының сан саласын қамтып, танып-білудің түрлі әдістерін қарастырады.Мысалы: “миманса” – діни салт-жораларды түсіндірумен айналысады және діни құрбандықтар шалуды жақтайды. Құрбандық шалу – адамның құдай алдындағы өз парызын (дхарма) өтеуі болып саналады, онсыз  “карманың” құрсауынан адам еш уақытта да шыға алмайды . “Карма” бүкіл үнді мәдениетінде айрықша орынға ие болған. Кең мағынада алғанда, карма дегеніміз - әрбір адамның тіршілікте жасаған іс-әрекеттері мен оның салдарларының жиынтығы, осы арқылы оның болашақтағы тағдыры анықталады, ал тар  мағынасындағы карма- адамның тіршіліктегі жасаған іс-әрекеттерінің  қазіргі өмірі мен болашағына әсері</a:t>
            </a:r>
            <a:r>
              <a:rPr lang="kk-KZ" sz="1200" dirty="0" smtClean="0">
                <a:latin typeface="Calibri" pitchFamily="34" charset="0"/>
                <a:cs typeface="Calibri" pitchFamily="34" charset="0"/>
              </a:rPr>
              <a:t>.</a:t>
            </a:r>
            <a:endParaRPr lang="ru-RU" sz="1200"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760640"/>
          </a:xfrm>
        </p:spPr>
        <p:txBody>
          <a:bodyPr>
            <a:normAutofit/>
          </a:bodyPr>
          <a:lstStyle/>
          <a:p>
            <a:pPr indent="457200" algn="just">
              <a:spcBef>
                <a:spcPts val="600"/>
              </a:spcBef>
            </a:pPr>
            <a:r>
              <a:rPr lang="kk-KZ" sz="1200" dirty="0">
                <a:latin typeface="Calibri" pitchFamily="34" charset="0"/>
                <a:cs typeface="Calibri" pitchFamily="34" charset="0"/>
              </a:rPr>
              <a:t>Кей жағдайларда, жоғарыда атап көрсеткен “мимансаны” атеистік ілімге де  жатқызады, өйткені ол дүниенің атомдардан тұратындығын мойындайды. Сөйтіп дүниені материалистік тұрғыдан сипаттаудың арқасында Құдайды мойындаудың мәні жойылады. </a:t>
            </a:r>
            <a:r>
              <a:rPr lang="kk-KZ" sz="1200" dirty="0" smtClean="0">
                <a:latin typeface="Calibri" pitchFamily="34" charset="0"/>
                <a:cs typeface="Calibri" pitchFamily="34" charset="0"/>
              </a:rPr>
              <a:t>Будда  </a:t>
            </a:r>
            <a:r>
              <a:rPr lang="kk-KZ" sz="1200" dirty="0">
                <a:latin typeface="Calibri" pitchFamily="34" charset="0"/>
                <a:cs typeface="Calibri" pitchFamily="34" charset="0"/>
              </a:rPr>
              <a:t>өзінің  діни уағыздарында брахманизмді де , джайнизмді де сынға алады. Брахманизмдегі байлық пен сән-салтанатты өмірге бой ұрушылық,ал джайнизмдегі аскетизм Будданы қанағаттындырмады, сондықтан да ол орталық межені қалап алады. Ол өзінің негізгі діни көзқарастарын «Рухани тіршілігі таза адам бұл өмірде екі нәрседен арасын аулақ салу керек. Оның біріншісі- сауық-сайран мен думанды қызыққа толы өмір, бұл адамның рухына қарама-қайшы келетін бейшаралық, өткінші өмір, ал екіншісі-ерікті түрде қалап алынған азапты, қатыгез өмір, бұл өмір де мәнсіз, мағынасыз.Рухани дүниесі бай адамдар өмірдің аталған екі жағынан да өздерін  алшақ ұстағандары жөн. Ең бастысы, адамдар танымға, білімге бастайтын, олардың ақыл-ой өрісін кеңітетін дұрыс жолға түсулері қажет»( Попов Е.В. Введение в культурологию. М.,1995. С. 167) . Бұл тармақтары көп сегіз салалы жол. Олар - адал сенім, әділ шешім, шындық сөз, шындық өмір, шыншыл ұмтылыс, шындықпен еске алу және адамның өз бойындағы қасиеттерін үнемі байыту болып </a:t>
            </a:r>
            <a:r>
              <a:rPr lang="kk-KZ" sz="1200" dirty="0" smtClean="0">
                <a:latin typeface="Calibri" pitchFamily="34" charset="0"/>
                <a:cs typeface="Calibri" pitchFamily="34" charset="0"/>
              </a:rPr>
              <a:t>табылады. Буддизм </a:t>
            </a:r>
            <a:r>
              <a:rPr lang="kk-KZ" sz="1200" dirty="0">
                <a:latin typeface="Calibri" pitchFamily="34" charset="0"/>
                <a:cs typeface="Calibri" pitchFamily="34" charset="0"/>
              </a:rPr>
              <a:t>бойынша, өмірдің азаптары жайындағы қасиетті шындық мынандай: өмірге келу – азап, қартаю азап, жүрегің қаламайтын адаммен қосылу – азап, жақсы көрген адамыңнан айрылысу – азап, көздеген мақсатыңа жете алмау – азап. Ал аталған осы азаптардан құтылудың басты жолы – сегіз салалы қасиетті өмір жолын таңдап </a:t>
            </a:r>
            <a:r>
              <a:rPr lang="kk-KZ" sz="1200" dirty="0" smtClean="0">
                <a:latin typeface="Calibri" pitchFamily="34" charset="0"/>
                <a:cs typeface="Calibri" pitchFamily="34" charset="0"/>
              </a:rPr>
              <a:t>алу.</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Будда </a:t>
            </a:r>
            <a:r>
              <a:rPr lang="kk-KZ" sz="1200" dirty="0">
                <a:latin typeface="Calibri" pitchFamily="34" charset="0"/>
                <a:cs typeface="Calibri" pitchFamily="34" charset="0"/>
              </a:rPr>
              <a:t>ілімі адам бойындағы ізгілік, адамгершілік қасиеттерді одан әрі дамытуды насихаттайды. Онда былай делінген: «Бұл дүниеде өшпенділікті өшпенділікпен жеңуге болмайды, адам ашу – ызасын ақылға жеңдіріп, зұлымдықты қайырылымдықпен ауыздықтауы қажет. Ұрыста мың адамды жеңіп шығуға болады, ал нағыз жеңіс адамның </a:t>
            </a:r>
            <a:r>
              <a:rPr lang="kk-KZ" sz="1200" dirty="0" smtClean="0">
                <a:latin typeface="Calibri" pitchFamily="34" charset="0"/>
                <a:cs typeface="Calibri" pitchFamily="34" charset="0"/>
              </a:rPr>
              <a:t>өзін-өзі </a:t>
            </a:r>
            <a:r>
              <a:rPr lang="kk-KZ" sz="1200" dirty="0">
                <a:latin typeface="Calibri" pitchFamily="34" charset="0"/>
                <a:cs typeface="Calibri" pitchFamily="34" charset="0"/>
              </a:rPr>
              <a:t>жеңіп шығуы болып табылады</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Дзэн-буддизм </a:t>
            </a:r>
            <a:r>
              <a:rPr lang="kk-KZ" sz="1200" dirty="0">
                <a:latin typeface="Calibri" pitchFamily="34" charset="0"/>
                <a:cs typeface="Calibri" pitchFamily="34" charset="0"/>
              </a:rPr>
              <a:t>кейіннен Жапонияға  да тарай бастады.Жауынгер-самурайлардың ықпалымен бұл ілімде әскери өнерге  айрықша мән беріліп, ол адамның жан-жақты жетілуінің тез  жүзеге асырылатын төте жолы деп тұжырымдалды. ХХ ғасырдың ортасына қарай дзэн-буддизм Батыс Еуропа елдеріне де тарап, өзінің өміршеңдігін байқата </a:t>
            </a:r>
            <a:r>
              <a:rPr lang="kk-KZ" sz="1200" dirty="0" smtClean="0">
                <a:latin typeface="Calibri" pitchFamily="34" charset="0"/>
                <a:cs typeface="Calibri" pitchFamily="34" charset="0"/>
              </a:rPr>
              <a:t>бастады.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Жоғарыда </a:t>
            </a:r>
            <a:r>
              <a:rPr lang="kk-KZ" sz="1200" dirty="0">
                <a:latin typeface="Calibri" pitchFamily="34" charset="0"/>
                <a:cs typeface="Calibri" pitchFamily="34" charset="0"/>
              </a:rPr>
              <a:t>атап көрсеткендей, махаяна үнді халқының дәстүрлі діни наным- сенімдеріне өте жақын болып шықты. Әрине, буддизмнің пессимистік сарыны үнді халқына ұнаған жоқ, шындығында, халыққа брахманизмнің жарқын идеялары одан гөрі жақындауболатын. Бірақ, бұл жағдайға қарамастан үнді қоғамы буддизмнен де мүлде бас тартқан жоқ. Сөйтіп буддизм мен брахманизмнің біраз қағидаларының өзара  сабақтастығының нәтижесінде жаңа индуизм ағымы пайда </a:t>
            </a:r>
            <a:r>
              <a:rPr lang="kk-KZ" sz="1200" dirty="0" smtClean="0">
                <a:latin typeface="Calibri" pitchFamily="34" charset="0"/>
                <a:cs typeface="Calibri" pitchFamily="34" charset="0"/>
              </a:rPr>
              <a:t>болды.                                                      </a:t>
            </a:r>
            <a:endParaRPr lang="ru-RU" sz="1200"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548680"/>
            <a:ext cx="8640960" cy="5544616"/>
          </a:xfrm>
        </p:spPr>
        <p:txBody>
          <a:bodyPr>
            <a:normAutofit/>
          </a:bodyPr>
          <a:lstStyle/>
          <a:p>
            <a:pPr indent="457200" algn="just">
              <a:spcBef>
                <a:spcPts val="600"/>
              </a:spcBef>
            </a:pPr>
            <a:r>
              <a:rPr lang="kk-KZ" sz="1200" dirty="0">
                <a:latin typeface="Calibri" pitchFamily="34" charset="0"/>
                <a:cs typeface="Calibri" pitchFamily="34" charset="0"/>
              </a:rPr>
              <a:t>Өкімет тарапынан барынша қолдау тауып, қаншама шіркеулер тұрғызып, үнді қоғамында айрықша беделге ие болған будда дінінің өз  позициясын ешбір қарсылықсыз индуизмге бере салуын қалай  түсіндіруге болады екен? Үнді еліне келген арийлер варналарға бөлудің негізін қалады, ал құлдар мен шетелдіктер варналарға кірмеді. Варналарға  бөлу- үнді  қоғамының негізі болып табылатын село қауымының беделін бұрынғыдан да көтере түсті. Оларды ақсақалдар  басқарды, қауымдар өз  іштерінде  туындаған мәселелерді өздері шешті және  өкіметке белгілі бір мөлшерде салық төлеп тұрды.Өкімет тарапынан болатын озбырлықтардан оларды қатаң діни наным-сенімдер, салт- дәстүрлер және  т.б. қорғап қалып  отырды. Мұндай қауымдар шаруашылығы- натуралды  шаруашылық болды, онда жалдамалы еңбек кеңінен  қолданылды. Қауымдар өмірінің тұйықтық сипатта болуы,  оларды саяси  қақтығыстар мен толқулардан тысқары  қалуларына себепкер болып отырды. Қауым басшылары өзгеріп отырғанмен,  қауым тіршілігінің қаймағы  бұзылмады. Бұл жайында Д.Неру былай деп жазды: “ Үндістанның саяси құрылымының негізі  - өзін-өзі басқаратын село  қауымы болды. Қоғамдағы өзгерістер бұл  құрылымға ішінара өзгерістер енгізгенімен , оның тамырына балта  шаба алмады.  Ел билеушілерінің бірде-біреуі село қауымының құқығын бұза алмады және оларға берілген жеңілдіктерді орындауға мәжбүр  болды”(Неру Д. Открытие Индии. КН: М.С. 223-224</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Касталық </a:t>
            </a:r>
            <a:r>
              <a:rPr lang="kk-KZ" sz="1200" dirty="0">
                <a:latin typeface="Calibri" pitchFamily="34" charset="0"/>
                <a:cs typeface="Calibri" pitchFamily="34" charset="0"/>
              </a:rPr>
              <a:t>құрылыс жағдайында қалыптасқан ережелерді мүлтіксіз орындау талап етілді. Мысалы, касталар арасында үйленуге қатаң тыйым салынды, тіпті түрлі касталар өкілдері дастархан басында бірге отырып тамақ та іше алмайтын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Индуизм- </a:t>
            </a:r>
            <a:r>
              <a:rPr lang="kk-KZ" sz="1200" dirty="0">
                <a:latin typeface="Calibri" pitchFamily="34" charset="0"/>
                <a:cs typeface="Calibri" pitchFamily="34" charset="0"/>
              </a:rPr>
              <a:t>бір-бірінен тәуелсіз бірнеше діни наным-сенімдерден тұратын діни-мәдени ағым. Оның негізінде-Брахманға, Вишнуға, Шиваға табыну мен тантризм жатыр. Осылардың ішінде Вишну мен Шиваның мерейі үстем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Вишну- </a:t>
            </a:r>
            <a:r>
              <a:rPr lang="kk-KZ" sz="1200" dirty="0">
                <a:latin typeface="Calibri" pitchFamily="34" charset="0"/>
                <a:cs typeface="Calibri" pitchFamily="34" charset="0"/>
              </a:rPr>
              <a:t>адамдардың адал  қамқоршысы, көмекшісі. Ол адамдарды зұлымдық пен қатыгездіктен қорғайды, оларды қауіп-қатерден сақтайды және адамдарға шындықты жариялап отырады. Ал оны жүзеге асырушы Будда. Сөйтіп Будданың беделі көтеріліп, Құдай дәрежесіне жеткізілді.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Шива-қатал да, қорқынышты құдай. Оның үш көзі бар, денесіне жыландар жабысқан, мойнында- бас сүйектер. Шива - өнер мен ғылымның, салтанатты  өмір мен махаббат сайранының </a:t>
            </a:r>
            <a:r>
              <a:rPr lang="kk-KZ" sz="1200" dirty="0" smtClean="0">
                <a:latin typeface="Calibri" pitchFamily="34" charset="0"/>
                <a:cs typeface="Calibri" pitchFamily="34" charset="0"/>
              </a:rPr>
              <a:t>құдайы.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Үнді </a:t>
            </a:r>
            <a:r>
              <a:rPr lang="kk-KZ" sz="1200" dirty="0">
                <a:latin typeface="Calibri" pitchFamily="34" charset="0"/>
                <a:cs typeface="Calibri" pitchFamily="34" charset="0"/>
              </a:rPr>
              <a:t>халқының санасындағы құдайлардың  басқа діндердегі (христиан , ислам) құдайлардан басты айырмашылығы- олардың Жер бетіндегі тіршіліктің қайнаған ортасында болуы және оған белсене  араласуы болып саналады.</a:t>
            </a:r>
            <a:endParaRPr lang="ru-RU" sz="1200" dirty="0">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568952" cy="5616624"/>
          </a:xfrm>
        </p:spPr>
        <p:txBody>
          <a:bodyPr>
            <a:normAutofit fontScale="90000"/>
          </a:bodyPr>
          <a:lstStyle/>
          <a:p>
            <a:pPr indent="457200" algn="just">
              <a:spcBef>
                <a:spcPts val="600"/>
              </a:spcBef>
            </a:pPr>
            <a:r>
              <a:rPr lang="kk-KZ" sz="1300" dirty="0">
                <a:latin typeface="Calibri" pitchFamily="34" charset="0"/>
                <a:cs typeface="Calibri" pitchFamily="34" charset="0"/>
              </a:rPr>
              <a:t>Вишнудің әйелі Лакшми әсемдік пен бақыт құдайы, ал Шиваның әйелі Кали  қырып-жою мен өлім құдайы.</a:t>
            </a:r>
            <a:r>
              <a:rPr lang="ru-RU" sz="1300" dirty="0">
                <a:latin typeface="Calibri" pitchFamily="34" charset="0"/>
                <a:cs typeface="Calibri" pitchFamily="34" charset="0"/>
              </a:rPr>
              <a:t/>
            </a:r>
            <a:br>
              <a:rPr lang="ru-RU" sz="1300" dirty="0">
                <a:latin typeface="Calibri" pitchFamily="34" charset="0"/>
                <a:cs typeface="Calibri" pitchFamily="34" charset="0"/>
              </a:rPr>
            </a:br>
            <a:r>
              <a:rPr lang="kk-KZ" sz="1300" dirty="0">
                <a:latin typeface="Calibri" pitchFamily="34" charset="0"/>
                <a:cs typeface="Calibri" pitchFamily="34" charset="0"/>
              </a:rPr>
              <a:t>Үнді-будда дініндегі  бұл дүниеге көзқарастар қарама-қайшылықтарға толы болып келеді. Будда дінінде ғана емес, тіпті сансарлардың өзінде де өмірдің қайғы-қасіретке, жамандық пен жауыздыққа және  тағы да басқа келеңсіз көріністерге толы екендігі жан-жақты сипатталады. Үнді-будда дініндегі адамдар төрт этикалық нормаларды негізге алуы қажет. Олар: дхарма, артха, кама және </a:t>
            </a:r>
            <a:r>
              <a:rPr lang="kk-KZ" sz="1300" dirty="0" smtClean="0">
                <a:latin typeface="Calibri" pitchFamily="34" charset="0"/>
                <a:cs typeface="Calibri" pitchFamily="34" charset="0"/>
              </a:rPr>
              <a:t>мокша.</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Дхарма- </a:t>
            </a:r>
            <a:r>
              <a:rPr lang="kk-KZ" sz="1300" dirty="0">
                <a:latin typeface="Calibri" pitchFamily="34" charset="0"/>
                <a:cs typeface="Calibri" pitchFamily="34" charset="0"/>
              </a:rPr>
              <a:t>будда дініндегі моральдық заңның басты бөлігі болып есептеледі. Үнділердің қасиетті кітаптарында (смрити) дхарманың тізімі, яғни түрлі касталардың міндеттері мен функциялары атап көрсетілген. Касталық жүйеде бұл  парыз-міндеттерден ауытқуға жол </a:t>
            </a:r>
            <a:r>
              <a:rPr lang="kk-KZ" sz="1300" dirty="0" smtClean="0">
                <a:latin typeface="Calibri" pitchFamily="34" charset="0"/>
                <a:cs typeface="Calibri" pitchFamily="34" charset="0"/>
              </a:rPr>
              <a:t>берілмейді.</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Артха- </a:t>
            </a:r>
            <a:r>
              <a:rPr lang="kk-KZ" sz="1300" dirty="0">
                <a:latin typeface="Calibri" pitchFamily="34" charset="0"/>
                <a:cs typeface="Calibri" pitchFamily="34" charset="0"/>
              </a:rPr>
              <a:t>адамның күнделікті тұрмыс- тіршілігіндегі іс-әрекеттердің нормалары болып </a:t>
            </a:r>
            <a:r>
              <a:rPr lang="kk-KZ" sz="1300" dirty="0" smtClean="0">
                <a:latin typeface="Calibri" pitchFamily="34" charset="0"/>
                <a:cs typeface="Calibri" pitchFamily="34" charset="0"/>
              </a:rPr>
              <a:t>табылады.</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Кама- </a:t>
            </a:r>
            <a:r>
              <a:rPr lang="kk-KZ" sz="1300" dirty="0">
                <a:latin typeface="Calibri" pitchFamily="34" charset="0"/>
                <a:cs typeface="Calibri" pitchFamily="34" charset="0"/>
              </a:rPr>
              <a:t>адамның көңіл –күйінің талаптарын қанағаттандыру құндылықтарын анақтайды, солардың жолдарын </a:t>
            </a:r>
            <a:r>
              <a:rPr lang="kk-KZ" sz="1300" dirty="0" smtClean="0">
                <a:latin typeface="Calibri" pitchFamily="34" charset="0"/>
                <a:cs typeface="Calibri" pitchFamily="34" charset="0"/>
              </a:rPr>
              <a:t>белгілейді.</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Мокша-торығып- </a:t>
            </a:r>
            <a:r>
              <a:rPr lang="kk-KZ" sz="1300" dirty="0">
                <a:latin typeface="Calibri" pitchFamily="34" charset="0"/>
                <a:cs typeface="Calibri" pitchFamily="34" charset="0"/>
              </a:rPr>
              <a:t>түңілуден, жалғыздықтан қалай құтылу жайындағы </a:t>
            </a:r>
            <a:r>
              <a:rPr lang="kk-KZ" sz="1300" dirty="0" smtClean="0">
                <a:latin typeface="Calibri" pitchFamily="34" charset="0"/>
                <a:cs typeface="Calibri" pitchFamily="34" charset="0"/>
              </a:rPr>
              <a:t>ілім.</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Үнді </a:t>
            </a:r>
            <a:r>
              <a:rPr lang="kk-KZ" sz="1300" dirty="0">
                <a:latin typeface="Calibri" pitchFamily="34" charset="0"/>
                <a:cs typeface="Calibri" pitchFamily="34" charset="0"/>
              </a:rPr>
              <a:t>елінде әлеуметтік құндылықтарды бағалауда адамдардың қоғамдағы іс-әрекеттеріне айрықша назар аударылды. Ел басшылары мен әскери адамдар брахмандардан төмен  тұрғанына қарамастан, қоғамда пайдалы </a:t>
            </a:r>
            <a:r>
              <a:rPr lang="kk-KZ" sz="1300" dirty="0" smtClean="0">
                <a:latin typeface="Calibri" pitchFamily="34" charset="0"/>
                <a:cs typeface="Calibri" pitchFamily="34" charset="0"/>
              </a:rPr>
              <a:t>қызметтер атқарғандықтан </a:t>
            </a:r>
            <a:r>
              <a:rPr lang="kk-KZ" sz="1300" dirty="0">
                <a:latin typeface="Calibri" pitchFamily="34" charset="0"/>
                <a:cs typeface="Calibri" pitchFamily="34" charset="0"/>
              </a:rPr>
              <a:t>үлкен құрметке ие болды. Мысалы, көне заманда өз елін сыртқы жаулардан қорғауда батырлығымен даңқы шыққан Викрамды үнді халқы осы уақытқа дейін мадақтап, қастерлейді. Бір таңқаларлық жағдай, Үндістанда оның дана басшылығы мен көзсіз батырлығы ғана емес, сонымен  қатар оны үнді күнтізбегін жасаушы ғалым ретінде де танып, даналық пен кеңпейілділік сияқты тамаша қасиеттерін үлгі тұтады. </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Үнді-будда </a:t>
            </a:r>
            <a:r>
              <a:rPr lang="kk-KZ" sz="1300" dirty="0">
                <a:latin typeface="Calibri" pitchFamily="34" charset="0"/>
                <a:cs typeface="Calibri" pitchFamily="34" charset="0"/>
              </a:rPr>
              <a:t>мәдениеті басты  орынға әр адамның  діни- моральдық іс-әрекеттерін қоя отырып, адамның табиғатпен де, өз-өзімен де, қауыммен де үндестік, ірі келісім табуына баса назар аударады. Бірақ, үнді-будда мәдениеті халықты өкіметке қарсы әлеуметтік қарсылықтан, әлеуметтік белсенділдік пен таптық күрестен сақтандырды.Үнді қоғамында ғасырлар бойы- ұйымдасқан әлеуметтік қарсылықтың болмауы-үнді халқының сыртқы күштердің басқыншылық әрекеттеріне  тегеурінді, батыл түрде әлеуметтік-саяси қарсылық көрсете алмай, дәрменсіздік көрсетуіне әкеліп </a:t>
            </a:r>
            <a:r>
              <a:rPr lang="kk-KZ" sz="1300" dirty="0" smtClean="0">
                <a:latin typeface="Calibri" pitchFamily="34" charset="0"/>
                <a:cs typeface="Calibri" pitchFamily="34" charset="0"/>
              </a:rPr>
              <a:t>соқты. Ағылшындардың </a:t>
            </a:r>
            <a:r>
              <a:rPr lang="kk-KZ" sz="1300" dirty="0">
                <a:latin typeface="Calibri" pitchFamily="34" charset="0"/>
                <a:cs typeface="Calibri" pitchFamily="34" charset="0"/>
              </a:rPr>
              <a:t>үстемдігі кезінде шетел басқыншылары өз армияларын солтүстік Үндістандағы жоғарғы  каста өкілдерінен толықтырып  отырды: “ әскери касталар” деп аталатын бұл үнділер өз Отанының жауларына қызмет </a:t>
            </a:r>
            <a:r>
              <a:rPr lang="kk-KZ" sz="1300" dirty="0" smtClean="0">
                <a:latin typeface="Calibri" pitchFamily="34" charset="0"/>
                <a:cs typeface="Calibri" pitchFamily="34" charset="0"/>
              </a:rPr>
              <a:t>жасады.</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Үнді-Будда </a:t>
            </a:r>
            <a:r>
              <a:rPr lang="kk-KZ" sz="1300" dirty="0">
                <a:latin typeface="Calibri" pitchFamily="34" charset="0"/>
                <a:cs typeface="Calibri" pitchFamily="34" charset="0"/>
              </a:rPr>
              <a:t>мәдениетінің қойнауында Үндістанда Махатма Гандидің( 1869-1948) реформаторлық қозғалысы </a:t>
            </a:r>
            <a:r>
              <a:rPr lang="kk-KZ" sz="1300" dirty="0" smtClean="0">
                <a:latin typeface="Calibri" pitchFamily="34" charset="0"/>
                <a:cs typeface="Calibri" pitchFamily="34" charset="0"/>
              </a:rPr>
              <a:t>туындады. Ол </a:t>
            </a:r>
            <a:r>
              <a:rPr lang="kk-KZ" sz="1300" dirty="0">
                <a:latin typeface="Calibri" pitchFamily="34" charset="0"/>
                <a:cs typeface="Calibri" pitchFamily="34" charset="0"/>
              </a:rPr>
              <a:t>бұл қозғалыс барысында өзінің табиғатта әрекет ететін “махаббаттың өнегелілік” заңына  ұдайы сүйеніп отырды.  М.Ганди бұл жайында былай деп  жазды: “Махаббат заңы біздің санамыздан тыс өмір сүреді. Табиғат заңдылықтарына сүйенген ғалым қандай ғажайып жаңалықтар ашса, махаббат заңын өз өмірінде  үлкен сүйіспеншілікпен қолдана білген адам да бұл өмірде айтарлықтай табыстарға жетері сөзсіз, ал кейде ғалымдардың жеткен межесінен асып та түсуі мүмкін”(Ганди М.К. Моя вера в ненасилие\ Вопросы философии. 1992. № 3. С </a:t>
            </a:r>
            <a:r>
              <a:rPr lang="kk-KZ" sz="1300" dirty="0" smtClean="0">
                <a:latin typeface="Calibri" pitchFamily="34" charset="0"/>
                <a:cs typeface="Calibri" pitchFamily="34" charset="0"/>
              </a:rPr>
              <a:t>66).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Times New Roman" pitchFamily="18" charset="0"/>
                <a:cs typeface="Times New Roman" pitchFamily="18" charset="0"/>
              </a:rPr>
              <a:t> </a:t>
            </a:r>
            <a:r>
              <a:rPr lang="ru-RU" sz="1200" dirty="0"/>
              <a:t/>
            </a:r>
            <a:br>
              <a:rPr lang="ru-RU" sz="1200" dirty="0"/>
            </a:br>
            <a:endParaRPr lang="ru-RU"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6048672"/>
          </a:xfrm>
        </p:spPr>
        <p:txBody>
          <a:bodyPr>
            <a:normAutofit/>
          </a:bodyPr>
          <a:lstStyle/>
          <a:p>
            <a:pPr indent="457200" algn="just">
              <a:spcBef>
                <a:spcPts val="600"/>
              </a:spcBef>
            </a:pPr>
            <a:r>
              <a:rPr lang="kk-KZ" sz="1200" b="1" dirty="0">
                <a:latin typeface="Calibri" pitchFamily="34" charset="0"/>
                <a:cs typeface="Calibri" pitchFamily="34" charset="0"/>
              </a:rPr>
              <a:t>8. КОНФУЦИЙШЫЛДЫҚ-ДАОСТЫҚ ӨРКЕНИЕТ </a:t>
            </a:r>
            <a:r>
              <a:rPr lang="kk-KZ" sz="1200" b="1" dirty="0" smtClean="0">
                <a:latin typeface="Calibri" pitchFamily="34" charset="0"/>
                <a:cs typeface="Calibri" pitchFamily="34" charset="0"/>
              </a:rPr>
              <a:t/>
            </a:r>
            <a:br>
              <a:rPr lang="kk-KZ" sz="1200" b="1" dirty="0" smtClean="0">
                <a:latin typeface="Calibri" pitchFamily="34" charset="0"/>
                <a:cs typeface="Calibri" pitchFamily="34" charset="0"/>
              </a:rPr>
            </a:b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Жер бетіндегі алғашқы мемлекеттердің бірі – ежелгі Қытай елінің тұрғындары – ерекше материалдық және рухани мәдениетті жасаушылар болды. Олар өмірді – құдайдың табиғаттан тыс күштерінің сыйы екендігіне кәміл сеніп, дүниедегінің бәрі де ұдайы қозғалыста болады және жарық пен қараңғылық атты бір-біріне қарама-қарсы екі космостық күштердің өзара қақтығысымен нәтижесінде әлем ұдайы өзгерістерге ұшырап отырады деп санады. Көне замандық тарихта жер жүзіндегі басқа да халықтар сияқты табиғат күштеріне, яғни жердің, күннің, айдың, таулардың, өзендердің, желдің, жаңбырдың және т.б. рухына табынды және олардың құрметіне құрбандықтар  шала отырып, халықтың қажеттілігіне байланысты игі өтініштер жасады. Солардың ішінде барлық рухтар мен о дүниедегі адамдардың </a:t>
            </a:r>
            <a:r>
              <a:rPr lang="kk-KZ" sz="1200" dirty="0" smtClean="0">
                <a:latin typeface="Calibri" pitchFamily="34" charset="0"/>
                <a:cs typeface="Calibri" pitchFamily="34" charset="0"/>
              </a:rPr>
              <a:t>жандарын өз </a:t>
            </a:r>
            <a:r>
              <a:rPr lang="kk-KZ" sz="1200" dirty="0">
                <a:latin typeface="Calibri" pitchFamily="34" charset="0"/>
                <a:cs typeface="Calibri" pitchFamily="34" charset="0"/>
              </a:rPr>
              <a:t>ырқында ұстайтын “жоғарғы құдай” ерекше </a:t>
            </a:r>
            <a:r>
              <a:rPr lang="kk-KZ" sz="1200" dirty="0" smtClean="0">
                <a:latin typeface="Calibri" pitchFamily="34" charset="0"/>
                <a:cs typeface="Calibri" pitchFamily="34" charset="0"/>
              </a:rPr>
              <a:t>бағаланды.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Кейіннен </a:t>
            </a:r>
            <a:r>
              <a:rPr lang="kk-KZ" sz="1200" dirty="0">
                <a:latin typeface="Calibri" pitchFamily="34" charset="0"/>
                <a:cs typeface="Calibri" pitchFamily="34" charset="0"/>
              </a:rPr>
              <a:t>қоғамдық өмірде болған өзгерістерге байланысты патша билігін дәріптеушілік пайда болды. Патша “аспанның ұлы” деп танылып, ол – құдайдың жер бетіндегі өкілі ретінде мойындалды. Б.з.б. XIII ғ. бастап-ақ бұрын тек қана “жоғарғы құдайды” белгілеуге арналған иероглифтер  жаңа патшаларды да белгілей бастады. Ерекше атап өтетін бір жайт, Қытайда ата-баба рухына табынуға үлкен мән берген. Бұл дәстүрлі наным-сенімнің негізінде адам өлгеннен кейін де оның жаны өмір сүруін жалғастыра береді, тіпті ол тірілердің істеріне араласа береді деген ұғым </a:t>
            </a:r>
            <a:r>
              <a:rPr lang="kk-KZ" sz="1200" dirty="0" smtClean="0">
                <a:latin typeface="Calibri" pitchFamily="34" charset="0"/>
                <a:cs typeface="Calibri" pitchFamily="34" charset="0"/>
              </a:rPr>
              <a:t>жатыр.</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Б.з.б</a:t>
            </a:r>
            <a:r>
              <a:rPr lang="kk-KZ" sz="1200" dirty="0">
                <a:latin typeface="Calibri" pitchFamily="34" charset="0"/>
                <a:cs typeface="Calibri" pitchFamily="34" charset="0"/>
              </a:rPr>
              <a:t>.  бір мыңжылдықтың ортасында Қытай елінде кейіннен философиялық жүйеге айналған үш басты идеологялық бағыт қалыптасты. Олар: даосизм, Конфуций ілімі және Үндістанда пайда болып, кейіннен Қытайға кеңінен тараған – буддизм. Бұл ілімдердің Қытай мәдениетінде алатын орны өте зор және осы заманға дейін қытайлықтардың қоғамдық өмірінің барлық жақтарына өз ықпалын </a:t>
            </a:r>
            <a:r>
              <a:rPr lang="kk-KZ" sz="1200" dirty="0" smtClean="0">
                <a:latin typeface="Calibri" pitchFamily="34" charset="0"/>
                <a:cs typeface="Calibri" pitchFamily="34" charset="0"/>
              </a:rPr>
              <a:t>сақтауда. </a:t>
            </a:r>
            <a:r>
              <a:rPr lang="kk-KZ" sz="1200" b="1" dirty="0" smtClean="0">
                <a:latin typeface="Calibri" pitchFamily="34" charset="0"/>
                <a:cs typeface="Calibri" pitchFamily="34" charset="0"/>
              </a:rPr>
              <a:t> </a:t>
            </a:r>
            <a:r>
              <a:rPr lang="kk-KZ" sz="1200" b="1" dirty="0">
                <a:latin typeface="Calibri" pitchFamily="34" charset="0"/>
                <a:cs typeface="Calibri" pitchFamily="34" charset="0"/>
              </a:rPr>
              <a:t>Б</a:t>
            </a:r>
            <a:r>
              <a:rPr lang="kk-KZ" sz="1200" dirty="0">
                <a:latin typeface="Calibri" pitchFamily="34" charset="0"/>
                <a:cs typeface="Calibri" pitchFamily="34" charset="0"/>
              </a:rPr>
              <a:t>ұл ілімдердің бірі “даосизм”. Оның негізін қалаушы б.з.б. VI ғ. өмір сүрген “Дао және дэ” кітаптарының авторы ұлы кемеңгер ойшыл Лао – Цзы. Даосизмнің негізгі философиялық категориясы – “Дао” – заң (“дао” иероглифі дәл мағынасында “жол” дегенді білдіреді). Даосизм бойынша, бүкіл дүние жүзі бір ғана заңдылыққа – “даоға” бағындырылған</a:t>
            </a:r>
            <a:r>
              <a:rPr lang="kk-KZ" sz="1200" dirty="0" smtClean="0">
                <a:latin typeface="Calibri" pitchFamily="34" charset="0"/>
                <a:cs typeface="Calibri" pitchFamily="34" charset="0"/>
              </a:rPr>
              <a:t>. </a:t>
            </a:r>
            <a:r>
              <a:rPr lang="kk-KZ" sz="1200" dirty="0">
                <a:latin typeface="Calibri" pitchFamily="34" charset="0"/>
                <a:cs typeface="Calibri" pitchFamily="34" charset="0"/>
              </a:rPr>
              <a:t>VI ғ. аяғы мен V ғ. басында дүние танымдық жүйенің екінше бір саласы – Конфуций ілімі пайда болды. Оның негізін қалаушы Еуропада Конфуций деген атпен белгілі болған ұлы уағызгер Кун-фу-Цзы болды. Азғантай ғана уақыттың ішінде, яғни төрт ғасырдың ішінде бұл ілім қытайлықтардың жүрегінен жылы орын тауып, б.з.б. II ғ. өзінде-ақ императорлық Қытайдың басты идеологиясына айналды. Ол қоғамдығы бей-берекетсіздіктердің басты себебін – адамдардың азғындауынан іздеп, бағыныштылықты, адалдықты, қарттар мен ата-аналарды сыйлауды басты орынға қойды</a:t>
            </a:r>
            <a:r>
              <a:rPr lang="kk-KZ" sz="1200" dirty="0" smtClean="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548680"/>
            <a:ext cx="7772400" cy="360040"/>
          </a:xfrm>
        </p:spPr>
        <p:txBody>
          <a:bodyPr>
            <a:normAutofit fontScale="90000"/>
          </a:bodyPr>
          <a:lstStyle/>
          <a:p>
            <a:r>
              <a:rPr lang="kk-KZ" sz="1600" b="1" cap="all" dirty="0">
                <a:latin typeface="Calibri" pitchFamily="34" charset="0"/>
                <a:cs typeface="Calibri" pitchFamily="34" charset="0"/>
              </a:rPr>
              <a:t>Алғысөз</a:t>
            </a:r>
            <a:r>
              <a:rPr lang="ru-RU" sz="1400" b="1" dirty="0"/>
              <a:t/>
            </a:r>
            <a:br>
              <a:rPr lang="ru-RU" sz="1400" b="1" dirty="0"/>
            </a:br>
            <a:endParaRPr lang="ru-RU" sz="1400" b="1" dirty="0">
              <a:latin typeface="Times New Roman" pitchFamily="18" charset="0"/>
              <a:cs typeface="Times New Roman" pitchFamily="18" charset="0"/>
            </a:endParaRPr>
          </a:p>
        </p:txBody>
      </p:sp>
      <p:sp>
        <p:nvSpPr>
          <p:cNvPr id="6" name="Подзаголовок 5"/>
          <p:cNvSpPr>
            <a:spLocks noGrp="1"/>
          </p:cNvSpPr>
          <p:nvPr>
            <p:ph type="subTitle" idx="1"/>
          </p:nvPr>
        </p:nvSpPr>
        <p:spPr>
          <a:xfrm>
            <a:off x="323528" y="836712"/>
            <a:ext cx="8568952" cy="5400600"/>
          </a:xfrm>
        </p:spPr>
        <p:txBody>
          <a:bodyPr>
            <a:noAutofit/>
          </a:bodyPr>
          <a:lstStyle/>
          <a:p>
            <a:pPr indent="457200" algn="just">
              <a:spcBef>
                <a:spcPts val="600"/>
              </a:spcBef>
            </a:pPr>
            <a:r>
              <a:rPr lang="en-US" sz="1000" dirty="0">
                <a:latin typeface="Times New Roman" pitchFamily="18" charset="0"/>
                <a:cs typeface="Times New Roman" pitchFamily="18" charset="0"/>
              </a:rPr>
              <a:t> </a:t>
            </a:r>
            <a:r>
              <a:rPr lang="en-US" sz="1000" dirty="0" smtClean="0">
                <a:latin typeface="Times New Roman" pitchFamily="18" charset="0"/>
                <a:cs typeface="Times New Roman" pitchFamily="18" charset="0"/>
              </a:rPr>
              <a:t>          </a:t>
            </a:r>
            <a:r>
              <a:rPr lang="kk-KZ" sz="1200" dirty="0" smtClean="0">
                <a:solidFill>
                  <a:schemeClr val="tx1"/>
                </a:solidFill>
                <a:latin typeface="Calibri" pitchFamily="34" charset="0"/>
                <a:cs typeface="Calibri" pitchFamily="34" charset="0"/>
              </a:rPr>
              <a:t>Біздің </a:t>
            </a:r>
            <a:r>
              <a:rPr lang="kk-KZ" sz="1200" dirty="0">
                <a:solidFill>
                  <a:schemeClr val="tx1"/>
                </a:solidFill>
                <a:latin typeface="Calibri" pitchFamily="34" charset="0"/>
                <a:cs typeface="Calibri" pitchFamily="34" charset="0"/>
              </a:rPr>
              <a:t>мемлекетіміздің демократиялық және өркениеттілік бағытта дамуын айқындайтын шешуші факторлардың бірі өскелең ұрпақ бойында мәдени-адамгершілік қағидалары мен экологиялық  өркениеттілікті берік қалыптастыру болып табылады.     Экологиялық өркениеттілік ұғымы жалпы табиғат дамуы заңдылықтары мен техникасын, оның  табиғатқа әсерін біліп, игеруді білдіреді. Бұл үшін жас ұрпақ бүкіләлемдік және отандық мәдениет тарихынан жақсы хабардар болуы керек.     Адамзат тарихында қоғам уақыт өткен сайын түбегейлі өзгерістерге ұшырап, өз құндылықтарын ой елегінен қайта өткізіп, рухани жаңғыруға даңғыл жол ашуда. Сондықтан бүгінгі таңда өркендеп келе жатқан Мәдениеттер типологиясы пәнінің өзекті мәселелерін, әсіресе, бұрыннан қалыптасқан мәдени құндылықтар жүйесін жаңа заман тұрғысынан қайта қарау қажеттілігі туындап отыр. Сындарлы кезеңдердің талқысынан өтіп қана қоймай, осы бір тарихи дәуірлердің рухын жинақтап, мейлінше бай тәжірибе-тағылымды өз бойына сіңіре білген, өзінің сан-сапалық қасиеттерімен  ерекшеленетін “мәдениет” атты ұлы күштің бағзы замандардан-ақ адамзат баласының зерттеу және оқып-білу  объектісіне айналғандығы ақиқат.     Қазіргі таңдағы жедел даму үстіндегі ғылыми-техникалық прогресс пен технологиялар талабынан өз кәсіби мамандықтарын жете меңгерген, нарықтық замандағы өмір шындығына икемделген, қоғамдағы өз орнын түсіне білетін, ХХ1 ғасырдың көш басшылары жас инженер мамандарды даярлау қажеттілігі туындап отыр.     Жас мамандарды бір тұтас және жан-жақты тұлға ретінде қалыптастыруда  олардың өзіндік қабілеттері мен табиғи қасиеттерін барынша дамытатын, өркениеттілік құндылықтарға негізделген білімді бойларына сіңіріп, заман ағымына байланысты материалдық және рухани байлықтардың түбегейлі өзгеруін ой елегінен өткізе отырып, рухани-адамгершілік, мәдени-құндылықтық болмыстарын байытуда және өзіндік рухани жетілу жолдарын қалыптастыруда оқытылатын басқа пәндер арасында “Мәдениеттер типологиясының теориясы және әдіснамасы” пәнінің алатын орны ерекше.  </a:t>
            </a:r>
            <a:endParaRPr lang="ru-RU" sz="1200" dirty="0">
              <a:solidFill>
                <a:schemeClr val="tx1"/>
              </a:solidFill>
              <a:latin typeface="Calibri" pitchFamily="34" charset="0"/>
              <a:cs typeface="Calibri" pitchFamily="34" charset="0"/>
            </a:endParaRPr>
          </a:p>
          <a:p>
            <a:pPr algn="just"/>
            <a:r>
              <a:rPr lang="kk-KZ" sz="1200" dirty="0">
                <a:solidFill>
                  <a:schemeClr val="tx1"/>
                </a:solidFill>
                <a:latin typeface="Calibri" pitchFamily="34" charset="0"/>
                <a:cs typeface="Calibri" pitchFamily="34" charset="0"/>
              </a:rPr>
              <a:t>        Жоғары оқу орындарындағы жалпы білім беретін пән ретінде  “Мәдениеттер типологиясының теориясы және әдіснамасы” пәнінің алатын орны ерекше.</a:t>
            </a:r>
            <a:r>
              <a:rPr lang="kk-KZ" sz="1200" i="1" dirty="0">
                <a:solidFill>
                  <a:schemeClr val="tx1"/>
                </a:solidFill>
                <a:latin typeface="Calibri" pitchFamily="34" charset="0"/>
                <a:cs typeface="Calibri" pitchFamily="34" charset="0"/>
              </a:rPr>
              <a:t>  </a:t>
            </a:r>
            <a:r>
              <a:rPr lang="kk-KZ" sz="1200" dirty="0">
                <a:solidFill>
                  <a:schemeClr val="tx1"/>
                </a:solidFill>
                <a:latin typeface="Calibri" pitchFamily="34" charset="0"/>
                <a:cs typeface="Calibri" pitchFamily="34" charset="0"/>
              </a:rPr>
              <a:t> ХХ1 ғасырдың білікті, білімді мәдениетті адамын қалыптастыруда, “ Мәдениеттер типологиясын”   оқып-білу үшін жас ұрпақ мектеп қабырғасында-ақ жаратылыс тану мен әлеуметтік-гуманитарлық пәндердің негіздерін игеруі қажет. Жоғары оқу орындарында өтілетін Қазақстан тарихы, философия, әлеуметтану, психология, педагогика, саясаттану, құқық негіздері,этнология, тіл білімдері, әдебиет, өнертану, дінтану, т.б. пәндермен байланысында мәдениеттанулық білімдер әрі қарай нақтылана, толыға түседі.</a:t>
            </a:r>
            <a:endParaRPr lang="ru-RU" sz="1200" dirty="0">
              <a:solidFill>
                <a:schemeClr val="tx1"/>
              </a:solidFill>
              <a:latin typeface="Calibri" pitchFamily="34" charset="0"/>
              <a:cs typeface="Calibri" pitchFamily="34" charset="0"/>
            </a:endParaRPr>
          </a:p>
          <a:p>
            <a:endParaRPr lang="ru-RU" sz="1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6048672"/>
          </a:xfrm>
        </p:spPr>
        <p:txBody>
          <a:bodyPr>
            <a:noAutofit/>
          </a:bodyPr>
          <a:lstStyle/>
          <a:p>
            <a:pPr indent="457200" algn="just">
              <a:spcBef>
                <a:spcPts val="600"/>
              </a:spcBef>
            </a:pPr>
            <a:r>
              <a:rPr lang="kk-KZ" sz="1200" b="1" dirty="0" smtClean="0">
                <a:latin typeface="Calibri" pitchFamily="34" charset="0"/>
                <a:cs typeface="Calibri" pitchFamily="34" charset="0"/>
              </a:rPr>
              <a:t>Конфуцийлік-даосистік  мәдениет: </a:t>
            </a:r>
            <a:br>
              <a:rPr lang="kk-KZ" sz="1200" b="1" dirty="0" smtClean="0">
                <a:latin typeface="Calibri" pitchFamily="34" charset="0"/>
                <a:cs typeface="Calibri" pitchFamily="34" charset="0"/>
              </a:rPr>
            </a:br>
            <a:r>
              <a:rPr lang="kk-KZ" sz="1200" b="1" dirty="0" smtClean="0">
                <a:latin typeface="Calibri" pitchFamily="34" charset="0"/>
                <a:cs typeface="Calibri" pitchFamily="34" charset="0"/>
              </a:rPr>
              <a:t>                                                  </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kk-KZ" sz="1200" dirty="0" smtClean="0">
                <a:latin typeface="Calibri" pitchFamily="34" charset="0"/>
                <a:cs typeface="Calibri" pitchFamily="34" charset="0"/>
              </a:rPr>
              <a:t>Қытай этносы  қытай халқының басқа халықтардан өзгеше мәдениетінің қалыптасуына ерекше ықпал  жасады. Қытайлықтар болмыс  құпиялары  мен өмір  және  өлім мәселелерінен гөрі жарылқаушыларға бас иіп, оларға еліктеуді өздеріннің қасиетті парызы деп санады. Қытай елінде о дүниедегі рахат  өмірді уағыздаушылардан гөрі,осы нақты өмірдің мән-мағынасын терең түсіне отырып «өмір үшін өмір сүруге» үйретушілерді ұлылар  қатарына жатқызып, олардың даналық қағидаларына бас иген.Дәстүрлі қытай мәдениетінің өзіндік бет-бейнесінің қалыптасуына  діннен гөрі, салттық этиканың ерекше  әсер етуі де осы жағдайға тікелей байланысты болса керек.</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Қытай қоғамында орын алған мұндай жағдайлардың бәрі де адамзатты қоршаған дүниенің бейнесі жайындағы нақты ұғымдардың қалыптасуына да, оның эволюциялық сипатына  да өз ықпалын тигізбей қойған жоқ. Қытайда сол заманның өзінде-ақ ғалымдарға ерекше құрмет  көрсетіліп, оларды жоғары сословиеге жатқызған, бірақ олар мұндай абыздық қызметтерден гөрі мемлекеттік істерге өте жақын тұрды. Қытайдың діни құрылымының бұл ерекшелігі сонау  көне заманда, атап айтқанда, б.з.б. екінші ғасырдан бастап-ақ қалыптаса бастаған болатын.Қытайлықтар да дүние жүзінің басқа халықтары сияқты  құдайлар мен рухтардың құрметіне құрбандықтар шалды.Бірақ, уақыт өткен  сайын көп құдайлар мен рухтардың  ішінен  Ұлы құдай  дәрежесіне жетіп, аты аңызға  айналған Шанди басты орынға шықты. Қытайда Ұлы Құдай Шандидің өз халқының мұңын жоқтап, жағдайын  ойлайтын, оған барынша қамқорлық жасайтын қамқоршы және арғы ата-бабаларының, ата-тектерінің негізін қалаушы ретінде де қабылдаған. Сондықтан да болар, қытай халқының тұрмыс- тіршілігіндегі барлық мәселелердің түйінін шешу- Шанди құдайға  табынумен, оған жалбарынумен тығыз байланысты  болған. «Ата-бабаларға» табыну- ежелгі Қытайда кеңінен орын алғаны тарихтан белгілі. Осы бір ежелден қалыптасқан дәстүрдің мазмұны мен түрін  ғана өзгерткен Конфуций оған ерекше мән бере отырып, бұл табынушылықты әрбір қытай  азаматының қоғамдағы басты  міндетіне, тәртіп нормасына айналдырды. Сөйтіп, осындай мақсатты жүзеге асыруға негізделген «Сяо»- яғни «Балалар құрметі» ілімі өмірге келді. Конфуцийдің пайымдауынша,   «сяо»- адамгершіліктің негізі болып  саналады. «Сяо» ережелері- ата-анаға қалтқысыз құрмет көрсетуді, оларды «ли» дәстүрімен жерлеуді және  дәл осы тәртіппен ата-аналар құрметіне құрбандықтар шалып отыруды қатаң талап  етеді.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Конфуцийдің «ата-бабаларды» құрметтеу және «сяо» ережелері қытайлықтарды отбасын ыдыратпай , тату-тәтті өмірге тәрбиеледі. Отбасы- қоғамның негізгі тірегі деп саналды, отбасылық мүдделер жеке адамдардың мүддесінен жоғары қойылды.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Қытай мәдениеті, қытай өнері даналық өмірлік қағидалар мен терең философиялық идеялады өз бойына сіңіре  білген өзіндік бет-бейнесі бар ерекше мәдениет. Қытай халқының мәдени туындыларында адамзатты қоршаған дүние әсемдігі мен табиғат үйлесімділігі тамаша көрініс тапқан. Басқаны былай  қойғанда, қытайлықтардың жазу  өнерінің өзі де өте әдемі болып келеді және бұл өнерді игеру басқа мәдениет өкілдерінің қолынан келе бермейді. Орта ғасырларда латын жазуы Еуропа елдерінде қандай рөл атқарса, қытай иероглифтері де Шығыс Азия мемлекеттерінде дәл сондай дәрежеге көтерілді, вьетнамдықтар мен корейлер ұлттық жазу жүйелеріне көшкенге дейін қытай иероглифтерін кеңінен пайдаланған, ал жапондар болса күні бүгінге дейін қытай жазуын пайдаланып келеді. </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endParaRPr lang="ru-RU" sz="1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760640"/>
          </a:xfrm>
        </p:spPr>
        <p:txBody>
          <a:bodyPr>
            <a:normAutofit/>
          </a:bodyPr>
          <a:lstStyle/>
          <a:p>
            <a:pPr indent="457200" algn="just">
              <a:spcBef>
                <a:spcPts val="600"/>
              </a:spcBef>
            </a:pPr>
            <a:r>
              <a:rPr lang="kk-KZ" sz="1200" dirty="0">
                <a:latin typeface="Calibri" pitchFamily="34" charset="0"/>
                <a:cs typeface="Calibri" pitchFamily="34" charset="0"/>
              </a:rPr>
              <a:t>Каллиграфиялық белгіні қабылдау- дәстүрлі қытай  мәдениетінде эстетикалық қана емес, сонымен қатар  этиканың ерекше бір саласы ретінде қарастырылады. Қытайлықтар иероглиф белгілердің каллиграфиясына қарап, автордың ішкі жан  дүниесінің қандай күйде болғандығын, оны жазған адамның мінез- құлқын анықтайтын болған. Иероглифтердің жазылуына осыншама жоғары  талаптардың қойылуының сыры оның  табиғатпен үндестік табуына байланысты сияқты.Осы орайда әсем гүлдер мен құстарға, жұпар иісті шөптер мен жан-жануарлар дүниесіне толы табиғаттың «эстетикалық бағын» сақтап- яғни табиғатты аялау, мәдени  дамудың асқаралы міндеті екендігіне ешкімнің дауы бола  қоймас. Оған дәлел- Қытай елі, Қытай мәдениеті. Қытай - әсем де, нәзік «гүлдер мен құстардың», «шөптер мен жәндіктердің» отаны. Қытайлықтар  өсімдіктер дүниесінің мән-мағынасын түсіне білуге үлкен мән берген. Осы орайда  өмірге  мынадай қағида келген: «Гүлге зат деп  қарау тағылық, ал жүрегінде гүлдер әлеміне  жылылығы жоқ адам-  хайуан». Көне заманның ақын-жазушылары өздерінің құпия сырларын тек гүлдермен ғана  бөлісетін болған. Атақты  қытай суретшісі Ци –Бай-шидің өзінің шәкіртіне арнап салған «Сырласу» атты суреті. Жан тебірентерлік бұл табиғи көрініс екі гүлдің бір-бірімен сырласуы, шын жүректен шыққан сұхбаты </a:t>
            </a:r>
            <a:r>
              <a:rPr lang="kk-KZ" sz="1200" dirty="0" smtClean="0">
                <a:latin typeface="Calibri" pitchFamily="34" charset="0"/>
                <a:cs typeface="Calibri" pitchFamily="34" charset="0"/>
              </a:rPr>
              <a:t>іспеттес.</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Конфуцийлік-даосистік </a:t>
            </a:r>
            <a:r>
              <a:rPr lang="kk-KZ" sz="1200" dirty="0">
                <a:latin typeface="Calibri" pitchFamily="34" charset="0"/>
                <a:cs typeface="Calibri" pitchFamily="34" charset="0"/>
              </a:rPr>
              <a:t>мәдениет шеңберіндегі білімнің сипаты  білімді батыс еуропалық тұрғыдан түсінуден мүлде басқаша болып келеді.ХХ ғасырда Еуропа  ойшылдары қытай халқы мен қытай даналарының рухани және интеллектуалдық жетістіктеріне </a:t>
            </a:r>
            <a:r>
              <a:rPr lang="kk-KZ" sz="1200" dirty="0" smtClean="0">
                <a:latin typeface="Calibri" pitchFamily="34" charset="0"/>
                <a:cs typeface="Calibri" pitchFamily="34" charset="0"/>
              </a:rPr>
              <a:t>немқұрайды, менсінбеушілік </a:t>
            </a:r>
            <a:r>
              <a:rPr lang="kk-KZ" sz="1200" dirty="0">
                <a:latin typeface="Calibri" pitchFamily="34" charset="0"/>
                <a:cs typeface="Calibri" pitchFamily="34" charset="0"/>
              </a:rPr>
              <a:t>тұрғысынан қарап келді. Басқаны былай қойғанда атақты Гегельдің өзі де қытай  философтарының еңбектерін жете бағаламаған. Ол Конфуций жайында былай мәлімдеді: «Оның ілімі философиялық  тұжырымдардан жұрдай, ал оның шығармаларына баға  беретін болсам, автордың беделін сақтау үшін оларды шет тілдеріне аудармай-ақ қойған жөн болар еді».Сонда төлтума мәдениеттен басқа мәдениеттерді қалай  бағалауымыз керек. Бұл  жайында В.М. Алексеев былай деп жазды. «Мәселе біздің жат елдің мәдениетін қалай қабылдауымызда емес, мәселе сол мәдениетті жасаушы қытайлықтардың өздеріне байланысты. Біздің әсеріміз,  ой- пікіріміз қытайлықтардың өздері рахаттанып, ал біздердің таң қалған сәтімізден басталады</a:t>
            </a:r>
            <a:r>
              <a:rPr lang="kk-KZ" sz="1200" dirty="0" smtClean="0">
                <a:latin typeface="Calibri" pitchFamily="34" charset="0"/>
                <a:cs typeface="Calibri" pitchFamily="34" charset="0"/>
              </a:rPr>
              <a:t>.» Қытай  ғалымдары ғылым мен техника саласында қомақты табыстарға жеткен. Тіпті Конфуций өмір сүрген кезеңнен  бір мың жыл бұрын Хуанхэ жазығының байырғы тұрғындары күнтізбені, иероглифтерді және т.б. білген. Одан  кейін олар компасты, оқ-дәріні ойлап тапқан, фарфор және жібек  жасауды меңгерген. Конфуций адам бойындағы қателік- кемшіліктерді сырттай бақылап қана қоймай, оның жіберген  қателіктерін мұқият зерттеуді өз шәкірттерінен қатаң талап  етіп отырған. Ол кітаби білімді өмірден алшақ, сондықтан да ол ақылды  адамның өзін де ақымаққа айналдырып  жібереді  деп есептеген</a:t>
            </a:r>
            <a:r>
              <a:rPr lang="ru-MO"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568952" cy="5544616"/>
          </a:xfrm>
        </p:spPr>
        <p:txBody>
          <a:bodyPr>
            <a:normAutofit/>
          </a:bodyPr>
          <a:lstStyle/>
          <a:p>
            <a:pPr indent="457200" algn="just">
              <a:spcBef>
                <a:spcPts val="600"/>
              </a:spcBef>
            </a:pPr>
            <a:r>
              <a:rPr lang="kk-KZ" sz="1200" dirty="0" smtClean="0">
                <a:latin typeface="Calibri" pitchFamily="34" charset="0"/>
                <a:cs typeface="Calibri" pitchFamily="34" charset="0"/>
              </a:rPr>
              <a:t>Конфуций үшін адамгершілік-  адамның мәдениеттілігінің  ғана емес, сонымен бірге адам бойындағы бүкіл ізгілік қасиеттердің  басты өлшемі болып саналады. Адамгершілік – адамның өз-өзіне жол  табуы, ал ол жолды әрбір адам  өзі таңдауы қажет.Ұлы данадан «Даналық  дегеніміз не»   деп сұрағанда ол «даналық  дегеніміз- халықтың болашағы мен игілігі үшін аянбай қызмет ету және рухтарды қастерлей   білу»  деп жауап берген екен.Конфуций іліміндегі адамның моральдық қасиеттері мәдениет түрінде көрініс тапқан.Өзін қоршаған ортаның қаталдығы мен зұлымдықтары жағдайында, басына қаншама тауқымет түсіп қиналса да ұлы уағызгер ешбір мойымаған, тіпті өмірініің сын сағатарында да өзін-өзі ұстай білген. </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Көк тәңірінің қалауын сезініп –білу деген сөз - бұл өмірде өз жолыңды, өз тағдырыңды табу деген сөз. Жол (дао) ұғымы     өз ілімін өз тағдырымен тығыз байланыста  қарастырған .Конфуций үшін басты нәрсе   болып табылады. Ол үшін «дао»- шындық және  әділдік жолы. «Дао»- жеке адамның ғана емес, бүкіл халық  өмірінің шындығы.Шындық жолынан адамды да, халықты  да күшпен, зорлықпен тайдыруға болмайды, ол адамның рухани байлығымен, адамдардың бірін-бірі түсінісе білу қасиеттерімен сабақтасады. Бүгінгі таңда Конфуций идеялары қытай мәдениетінде кеңінен орын алып, өзінің өміршеңдігін көрсетіп отыр.Талай жантүршігерлік  қоғамдық-саяси күйзелістерді бастарынан кешірген Қытай, Корея, Жапония, Оңтүстік-шығыс  халықтары даосистік-конфуцийлік мәдениеттен рухани азық алуда. Жапонияның, Қытайдың, Тайваньның, Оңтүстік Кореяның қазіргі замандағы таңқаларлық мәдени  жетістіктерінің сыры осында болса керек. Керек десе, Қытай елінде Конфуций ілімі тағы да елдің рухани  өмірінің негізі деп жарияланып  отыр. Олай болса, конфуцийлік-даосистік мәдениеттің тамыры  тереңде жатыр, ол қоғамның шығармашылық мүмкіндіктерінің қозғаушы  ұлы факторына айналып отыр.</a:t>
            </a:r>
            <a:r>
              <a:rPr lang="ru-RU" sz="1200" dirty="0"/>
              <a:t/>
            </a:r>
            <a:br>
              <a:rPr lang="ru-RU" sz="1200" dirty="0"/>
            </a:br>
            <a:endParaRPr lang="ru-RU"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832648"/>
          </a:xfrm>
        </p:spPr>
        <p:txBody>
          <a:bodyPr>
            <a:normAutofit/>
          </a:bodyPr>
          <a:lstStyle/>
          <a:p>
            <a:pPr indent="457200" algn="just">
              <a:spcBef>
                <a:spcPts val="600"/>
              </a:spcBef>
            </a:pPr>
            <a:r>
              <a:rPr lang="ru-MO" sz="1200" b="1" dirty="0">
                <a:latin typeface="Calibri" pitchFamily="34" charset="0"/>
                <a:cs typeface="Calibri" pitchFamily="34" charset="0"/>
              </a:rPr>
              <a:t>9. ЕЖЕЛГІ ГРЕК МӘДЕНИЕТІ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Антик дүниесінің өнері деп аталатын ежелгі Грекия мен Рим мәдениетінің әлемдік өркениетте алатын орны ерекше. “Антик – (көне, ежелгі)” деген ұғым. Қайта өрлеу дәуірінде дүниеге келген бұл терминді итальян ойшыл – гуманистері грек-рим мәдениетіне байланысты қолданған. Бұл атаудың түп-төркіні “ежелгі”, “көне”, “қадым заман” мағынасын беретін “антиквос” деген латын сөзінен шыққан. Көне мемлекеттерінің мол, мәдени мұрасы еуропаның барлық халықтары өнерінің, көркем әдебиетінің, философиясының, театрының және т.б. дамуына, саяси және құқықтық көзқарастарының қалыптасуына елеулі ықпал жасады</a:t>
            </a:r>
            <a:r>
              <a:rPr lang="kk-KZ" sz="1200" dirty="0" smtClean="0">
                <a:latin typeface="Calibri" pitchFamily="34" charset="0"/>
                <a:cs typeface="Calibri" pitchFamily="34" charset="0"/>
              </a:rPr>
              <a:t>. “</a:t>
            </a:r>
            <a:r>
              <a:rPr lang="kk-KZ" sz="1200" dirty="0">
                <a:latin typeface="Calibri" pitchFamily="34" charset="0"/>
                <a:cs typeface="Calibri" pitchFamily="34" charset="0"/>
              </a:rPr>
              <a:t>Көне”, “қадым заман” мәдениетінің негізін қалаушылар ежелгі гректер екендігін ешкім жоққа шығара алмайды. Олар өздерін “Эллиндер”; ал өз елдерін “Эллада” деп атаған. Антик дүниесінің мәдениеті біздің заманымыздан бұрынғы бір мыңжылдықтың алғашқы ғасырларында қалыптаса бастаған. Оның он бес ғасырдай уақытын қамтитын ұзақ ғұмыры біздің заманымыздың V – ғасырда Рим империясының құлауымен </a:t>
            </a:r>
            <a:r>
              <a:rPr lang="kk-KZ" sz="1200" dirty="0" smtClean="0">
                <a:latin typeface="Calibri" pitchFamily="34" charset="0"/>
                <a:cs typeface="Calibri" pitchFamily="34" charset="0"/>
              </a:rPr>
              <a:t>аяқталды.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Мәдениет </a:t>
            </a:r>
            <a:r>
              <a:rPr lang="kk-KZ" sz="1200" dirty="0">
                <a:latin typeface="Calibri" pitchFamily="34" charset="0"/>
                <a:cs typeface="Calibri" pitchFamily="34" charset="0"/>
              </a:rPr>
              <a:t>тарихының қай кезеңін алсақ та, ол өзінің баға жетпес мәдени құндылықтарымен ерекшеленеді. Сондықтан да болар, ғалымдар көне мәдениеттің ішінде, әсіресе, грек мәдениетіне ерекше мән береді, өйткені ежелгі Грекияның әдебиеті, өнері, философиясы және т.б. ғасырлар бойы Еуропаның барлық елдерінің ақындарына, мүсіншілеріне, суретшілеріне, жазушыларына, композиторларына сарқылмас шалқар шабыт </a:t>
            </a:r>
            <a:r>
              <a:rPr lang="kk-KZ" sz="1200" dirty="0" smtClean="0">
                <a:latin typeface="Calibri" pitchFamily="34" charset="0"/>
                <a:cs typeface="Calibri" pitchFamily="34" charset="0"/>
              </a:rPr>
              <a:t>берді. Грекияның </a:t>
            </a:r>
            <a:r>
              <a:rPr lang="kk-KZ" sz="1200" dirty="0">
                <a:latin typeface="Calibri" pitchFamily="34" charset="0"/>
                <a:cs typeface="Calibri" pitchFamily="34" charset="0"/>
              </a:rPr>
              <a:t>көне мәдениетінің тамыры тереңде жатыр, өйткені, оның бастауында б.з.д. III-II мыңжылдықтарда Грекия жері мен Эгей теңізі аралдарын мекендеген тайпалардың өркениеті жатыр. “Эгей” өркениеті мәдениеттің қайнар бұлағы болды, міне сондықтан да грек халқының ежелгі мәдениетінің ең ерте шағы Эгей өнерімен сабақтас. Б.з.д. II – мыңжылдықта Эгей мәдениетінің аса маңызды орталықтары Крит аралы мен Пелопоннес түбегіндегі Микены болғандықтан Эгей өркениетін Крит-Микены мәдениеті деп атайтын болған. Грек аңыздарына қарағанда Крит – ұлы жебеуші, найзағай тәңірі Зевстің туған жері. Аңыз бойынша гректердің ең басты құдайы Зевс бұқа бейнесіне еніп, Финикия патшайымы, асқан сұлу Еуропаны алып келеді, ал одан аралдың болашақ билеушісі Минос туған. Атақты Геракл өз ерліктерінің бірін дәл осы Крит аралдарында жасаған, құтырған бұқаға бас үйреткен. Гомер де өз дастандарында бұл арал қалаларының бай екендігін мадақтай көрсетеді. Ал шындыққа белгісіз кейбір аңыздарда Зевс пен Еуропаның баласы Минос ел билеуші патшалардың ішіндегі ең әділеттісі болыпты-мыс дейтін деректер бар.</a:t>
            </a:r>
            <a:endParaRPr lang="ru-RU" sz="1200"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832648"/>
          </a:xfrm>
        </p:spPr>
        <p:txBody>
          <a:bodyPr>
            <a:normAutofit/>
          </a:bodyPr>
          <a:lstStyle/>
          <a:p>
            <a:pPr indent="457200" algn="just">
              <a:spcBef>
                <a:spcPts val="600"/>
              </a:spcBef>
            </a:pPr>
            <a:r>
              <a:rPr lang="kk-KZ" sz="1200" dirty="0">
                <a:latin typeface="Calibri" pitchFamily="34" charset="0"/>
                <a:cs typeface="Calibri" pitchFamily="34" charset="0"/>
              </a:rPr>
              <a:t>Алайда Критте осындай есімді патша тек мифологиялық шығармаларда ғана емес, грек тарихшыларының еңбектерінде кездесетінін естен шығаруға тағы да болмайды. Крит жайында египеттік текстерде де кейбір деректер ара-тұра кездесіп </a:t>
            </a:r>
            <a:r>
              <a:rPr lang="kk-KZ" sz="1200" dirty="0" smtClean="0">
                <a:latin typeface="Calibri" pitchFamily="34" charset="0"/>
                <a:cs typeface="Calibri" pitchFamily="34" charset="0"/>
              </a:rPr>
              <a:t>қалады. У </a:t>
            </a:r>
            <a:r>
              <a:rPr lang="kk-KZ" sz="1200" dirty="0">
                <a:latin typeface="Calibri" pitchFamily="34" charset="0"/>
                <a:cs typeface="Calibri" pitchFamily="34" charset="0"/>
              </a:rPr>
              <a:t>ғ. ортасына қарай Афины қаласы бүкіл грек елінің ең ірі мәдени орталығына айналды. Елдің түкпір-түкпірінен жиналған дарынды  мүсіншілер, шеберлер мен құрылыс мамандары астананың  сол кездегі сәулет және мүсін өнерінің тамаша үлгісіне айналуына зор үлес қосты. 200 мыңнан астам халқы бар Афины сол дәуір  тұрғысынан алып қарағанда 10 мыңнан астам үйі  бар үлкен  қала болып саналатын. Өнер саласындағы кереметтердің кереге көтеруі, Афины қаласының акрополі Перикл мен оның жан досы Фидийдің есімдерімен тығыз байланысты </a:t>
            </a:r>
            <a:r>
              <a:rPr lang="kk-KZ" sz="1200" dirty="0" smtClean="0">
                <a:latin typeface="Calibri" pitchFamily="34" charset="0"/>
                <a:cs typeface="Calibri" pitchFamily="34" charset="0"/>
              </a:rPr>
              <a:t>болды.  </a:t>
            </a:r>
            <a:r>
              <a:rPr lang="kk-KZ" sz="1200" dirty="0">
                <a:latin typeface="Calibri" pitchFamily="34" charset="0"/>
                <a:cs typeface="Calibri" pitchFamily="34" charset="0"/>
              </a:rPr>
              <a:t>Ежелгі грек жұртының мүсіншілері әрі сұлу, әрі сымбатты рухани жан дүниесі бай кейіпкерлерді асқан шеберлікпен бейнелей білген. Сондай ғаламат туындылардың бірі- «Милосск Венерасы» Адамзат баласының сан мың ұрпағын осы уақытқа дейін таң қалдырған таңғажайып ескерткіштің авторы - Кіші Азиялық мүсінші Агесандр. 1820 ж. Жерорта теңізінің  бір аралынан табылған бұл бейне қазір Парижде, Лувр музейінде сақтаулы. Агесандрдың қолынан  шыққан махаббат құдайы Венераның бейнесі өзінің құдіреттілігімен таң </a:t>
            </a:r>
            <a:r>
              <a:rPr lang="kk-KZ" sz="1200" dirty="0" smtClean="0">
                <a:latin typeface="Calibri" pitchFamily="34" charset="0"/>
                <a:cs typeface="Calibri" pitchFamily="34" charset="0"/>
              </a:rPr>
              <a:t>қалдырады. </a:t>
            </a:r>
            <a:r>
              <a:rPr lang="kk-KZ" sz="1200" dirty="0">
                <a:latin typeface="Calibri" pitchFamily="34" charset="0"/>
                <a:cs typeface="Calibri" pitchFamily="34" charset="0"/>
              </a:rPr>
              <a:t>Антикалық сәулет өнерінің шыңы- ежелгі заманның өзінде-ақ дорийлік стильдің ең тамаша ескерткіші деп танылған Парфенон сарайы </a:t>
            </a:r>
            <a:r>
              <a:rPr lang="kk-KZ" sz="1200" dirty="0" smtClean="0">
                <a:latin typeface="Calibri" pitchFamily="34" charset="0"/>
                <a:cs typeface="Calibri" pitchFamily="34" charset="0"/>
              </a:rPr>
              <a:t>еді. Әдебиет саласында да тамаша туындылар өмірге келді. Солардың ішінде шоқтығы биік  ақын  Гесиод болды. Ол жазған «Теогония» және автордың өзінің өмір жолына арналған «Еңбектер мен күндер» атты дастандары- гректердің көңілінен шықты.Жаңа лирикалық поэзиялық жанрдың көрнекті өкілдері Архилог, Солон, Алкси, Анакреонт және т.б. Архаикалық мәдениет дүниежүзілік мәдениетте айрықша рөл атқарған Эллада тарихындағы жаңа кезеңге- классикалық гүлдену дәуіріне даңғыл жол ашып берді.</a:t>
            </a:r>
            <a:r>
              <a:rPr lang="kk-KZ" sz="1200" b="1" dirty="0" smtClean="0">
                <a:latin typeface="Calibri" pitchFamily="34" charset="0"/>
                <a:cs typeface="Calibri" pitchFamily="34" charset="0"/>
              </a:rPr>
              <a:t> </a:t>
            </a:r>
            <a:r>
              <a:rPr lang="kk-KZ" sz="1200" dirty="0" smtClean="0">
                <a:latin typeface="Calibri" pitchFamily="34" charset="0"/>
                <a:cs typeface="Calibri" pitchFamily="34" charset="0"/>
              </a:rPr>
              <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       Б.з.д. У-1У ғасырда жасалған сәулетшілердің, мүсіншілер мен суретшілердің даңқты өнер туындылары кейінгі ғасырларда да үлгі-өнеге алуға лайық болды, сондықтан да оларды классикалық мұра, яғни үлгі деп есептейміз. Ал, эллинизм дәуірінің мәдениеті – ертедегі грек құлиеленушілік қоғамының  соңғы, аяқталған кезеңі болды. Грекия тарихындағы бұл тарихи кезең Александр Македонскийдің  (б.з.д. 356-323 жж.) бүкіл Грекияны  жаулап алуымен тығыз байланысты болды.  Ол 10 жыл ішінде, б.з.д. 334 жылдан 324 ж. дейін, Кіші Азия жағалауынан  Үндістан  шекараларына дейін, қара теңізден  араб сахараларына дейінгі  ұланғайыр жерді басып алды. Ежелгі дүниеде  дәл осындай орасан зор мемлекет  ешуақытта да болып көрмеген  болатын. Сөйтіп,  грек мәдениеті тарихында  эллинизм кезеңі басталды. Бұл дәуір  Александр Македонский  державасының  барлық жерінде  грек мәдениетінің таралу дәуірі болды, яғни бұл кезеңді  Шығыс және Ьатыс елдері мәдениетінің  тоғысу кезеңі  десек қателеспейміз.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t/>
            </a:r>
            <a:br>
              <a:rPr lang="ru-RU" sz="1200" dirty="0"/>
            </a:br>
            <a:endParaRPr lang="ru-RU"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904656"/>
          </a:xfrm>
        </p:spPr>
        <p:txBody>
          <a:bodyPr>
            <a:normAutofit/>
          </a:bodyPr>
          <a:lstStyle/>
          <a:p>
            <a:pPr indent="457200" algn="just">
              <a:spcBef>
                <a:spcPts val="600"/>
              </a:spcBef>
            </a:pPr>
            <a:r>
              <a:rPr lang="kk-KZ" sz="1200" b="1" dirty="0">
                <a:latin typeface="Calibri" pitchFamily="34" charset="0"/>
                <a:cs typeface="Calibri" pitchFamily="34" charset="0"/>
              </a:rPr>
              <a:t>10. КӨНЕ РИМ МӘДЕНИЕТІ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Этрустар мәдениеті Апенин түбегіндегі ең көне өркениет болып саналады. Б.з.д. I мыңжылдықта Орталық және Солтүстік Италияның жерінде Этрустық мемлекет – қалалар федерациясы құрылды. Этрустардың шыққан тегімен олардың тіл құпиясы осы уақытқа дейін толық ашылған жоқ. Көптеген ғалымдардың пікірінше, олар Италияға Кіші Азиядан б.з.д. IX-VIIIғ. келген және олардың мәдениеті Италиян топырағында гүлдену шегіне жеткен. Этрустар егіншілікті жетік меңгерген. Оған дәлел ретінде олардың жасанды суландыру жүйесіне кеңінен пайдалануы мен батпақты жерлерді құрғатып құнарлы жерге айналдыруын айтсақ та жеткілікті сияқты. Грек аңыздарында этрустардан шыққан ер жүрек теңіз қарақшылары туралы айтылады. Б.з.д. VIII-V1 ғғ. Этрурия ықпалы Жерорта теңізі өңірінің бүкіл батыс жартысына тарады. Этрустар салған жолдар, көпірлер және қазған каналдар құрылыс техникасының жоғары дамығандығын көрсетті. Олар туралы Рим тарихшылары таңырқай </a:t>
            </a:r>
            <a:r>
              <a:rPr lang="kk-KZ" sz="1200" dirty="0" smtClean="0">
                <a:latin typeface="Calibri" pitchFamily="34" charset="0"/>
                <a:cs typeface="Calibri" pitchFamily="34" charset="0"/>
              </a:rPr>
              <a:t>жазған.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Б.з.д</a:t>
            </a:r>
            <a:r>
              <a:rPr lang="kk-KZ" sz="1200" dirty="0">
                <a:latin typeface="Calibri" pitchFamily="34" charset="0"/>
                <a:cs typeface="Calibri" pitchFamily="34" charset="0"/>
              </a:rPr>
              <a:t>. VI ғ. Этрурияның 12 ірі қаласын біріктірген одақ қалыптасты. Бұл федерацияның діни орталығы Вольсини қаласы болды. Б.з.д. VI ғ. бастап этрустер өркениетіне Италияның оңтүстігіндегі грек отарлары арқылы эллиндік мәдениеттің ықпалы тие бастады. Олар грек алфавитін пайдаланатын болды, тіпті алтын теңгелерде грек үлгісі бойынша құйылды. Ең бастысы – ежелгі Элладаның өнері, дәлірек айтқанда театр өнері, мүсін өнері және т.б. ерекше әсер етті.  Этрустардың әлем туралы, дүниенің жаратылуы туралы түсініктері вавилондықтарға өте ұқсас болды, ал мұның өзі оларға шығыс елдері мәдениетімен де жақындастыра </a:t>
            </a:r>
            <a:r>
              <a:rPr lang="kk-KZ" sz="1200" dirty="0" smtClean="0">
                <a:latin typeface="Calibri" pitchFamily="34" charset="0"/>
                <a:cs typeface="Calibri" pitchFamily="34" charset="0"/>
              </a:rPr>
              <a:t>түсті.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Б.з.д</a:t>
            </a:r>
            <a:r>
              <a:rPr lang="kk-KZ" sz="1200" dirty="0">
                <a:latin typeface="Calibri" pitchFamily="34" charset="0"/>
                <a:cs typeface="Calibri" pitchFamily="34" charset="0"/>
              </a:rPr>
              <a:t>. VII-VI ғ. Этрурия шеберлері Жерорта теңізінің барлық елдеріне танымал өзгеше керамика жасауды мңгерді және асыл металдарды өңдеу тәсілдерін жетік меңгерудің арқасында өте нәзік зергерлік бұйымдар жасауды жолға </a:t>
            </a:r>
            <a:r>
              <a:rPr lang="kk-KZ" sz="1200" dirty="0" smtClean="0">
                <a:latin typeface="Calibri" pitchFamily="34" charset="0"/>
                <a:cs typeface="Calibri" pitchFamily="34" charset="0"/>
              </a:rPr>
              <a:t>қойды.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Этрурия </a:t>
            </a:r>
            <a:r>
              <a:rPr lang="kk-KZ" sz="1200" dirty="0">
                <a:latin typeface="Calibri" pitchFamily="34" charset="0"/>
                <a:cs typeface="Calibri" pitchFamily="34" charset="0"/>
              </a:rPr>
              <a:t>мәдениетінің гүлденген кезеңі б.з.д. VII-V ғ. Бірақ үздіксіз соғыстар мен әлеуметтік қақтығыстардың салдарыныа саяси қуатынан айрылған Этрурияның мәдениеті де V ғ. басынан бастап құлдырай бастайды. Б.з.д. 474 ж. Оңтүстік итальян қалаларының біріккен флоты этрустарға күйрете соққы берді, сөйтіп құлиеленушілік Рим біртіндеп бүкіл Этрурияны өз қол астына бағындырып тынды. Саяси дербестіктен айрылған соң Этрус өнерінің өзіне тән ерекшеліктері кеми бастады. Алайда, Этрурия өнері Эллин мәдениетінің ықпалымен біржола жоғалып кеткен жоқ, өз кезегінде бұл ежелгі мәдениет көршілес итальян халықтарына, оның ішінде, әсіресе, римдіктерге орасан зор ықпал жасады</a:t>
            </a:r>
            <a:r>
              <a:rPr lang="kk-KZ"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6048672"/>
          </a:xfrm>
        </p:spPr>
        <p:txBody>
          <a:bodyPr>
            <a:normAutofit/>
          </a:bodyPr>
          <a:lstStyle/>
          <a:p>
            <a:pPr indent="457200" algn="just">
              <a:spcBef>
                <a:spcPts val="600"/>
              </a:spcBef>
            </a:pPr>
            <a:r>
              <a:rPr lang="kk-KZ" sz="1200" dirty="0">
                <a:latin typeface="Calibri" pitchFamily="34" charset="0"/>
                <a:cs typeface="Calibri" pitchFamily="34" charset="0"/>
              </a:rPr>
              <a:t>Тарихи деректерге қарағада, Римдегі этрустар үстемдігі б.з.д. 510ж. аяқталды, көтеріліске шыққан халық Тарквиншілер әулетінің соңғы патшасы  Гордыйды (б.з.д. 534/533-510/509ж.) тақтан түсірді. Этрустар қуылғанан кейін Рим республикасының кезеңі басталды. Б.з.д. 1У-111 ғасырларда  Рим этрус қалаларымен қоса, бүкіл Апенин түбегін өзіне бағындырды, ал 111-1 ғасырлардағы қантөгіс  соғыстарда римдіктер өздерінің басты бәсекелесі Карфагенді күйретіп, одан соң іле-шала  Грекия мен Шығыс Жерорта теңізі өңіріндегі  біраз мемлекеттерді жаулап алды.  Бұл жайында аса көрнекті  грек тарихшысы  Полибий былай деп жазды: «Римдіктер белгілі дүниенің  бәрін дерлік өзіне бағындырып алды, сөйтіп, өз құдіретін ата-бабаларының  үш ұйықтаса  түсіне кірмеген, ал кейінгі ұрпақтары басып оза алмайтын  шырқау биікке көтерді. Б.з.д. 1 ғасырда  Рим ежелгі дүниенің  аса ірі құл иеленуші мемлекетіне айналды.» Дүние жүзілік өркениетке гректердің де римдіктердің де қосқан үлесі ұшан теңіз, бұл ұлы халықтар бірін-бірі толықтырып отырды.Міне, сондықтан да болар, қазіргі Еуропа мәдениетінің іргетасын қалау- бұл ұлы халықтардың ортақ мақсаты.Б.з.д. 146 ж. Коринф қаласының қалауымен антика тарихының гректік дәуірі аяқталады. Ионий теңізінің жағасында орналасқан бұл қала грек мәдениетінің басты орталығы болатын, бірақ гүлденген бұл мәдени ошақты Рим консулы Муммийдің солдаттары жоқ қып жібереді, ал өртенген сарайлар мен храмдардағы асыл қазыналар Римге </a:t>
            </a:r>
            <a:r>
              <a:rPr lang="kk-KZ" sz="1200" dirty="0" smtClean="0">
                <a:latin typeface="Calibri" pitchFamily="34" charset="0"/>
                <a:cs typeface="Calibri" pitchFamily="34" charset="0"/>
              </a:rPr>
              <a:t>жеткізіледі.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Рим </a:t>
            </a:r>
            <a:r>
              <a:rPr lang="kk-KZ" sz="1200" dirty="0">
                <a:latin typeface="Calibri" pitchFamily="34" charset="0"/>
                <a:cs typeface="Calibri" pitchFamily="34" charset="0"/>
              </a:rPr>
              <a:t>сәулетшілері ғимараттарының өзіндік ерекшелігі, олардың мемлекет қажеттілігін ескеріп  салынуы болатын. Сондай таңғажайып ескерткіштердің бірі Римді оңтүстік Италия қалаларымен жалғастыратын ең атақты, ең ежелгі жол- Аппий жолы болып саналады. Мұның құрылысын б.з.д. 312 ж. Аппий Клавдий қолға алған болатын.Бұл жол талай тарихи уақиғалардың куәгері, өйткені, осы жолдың бойында б.з.д 71 ж. Спартак көтерілісіне қатысқан құлдар асып </a:t>
            </a:r>
            <a:r>
              <a:rPr lang="kk-KZ" sz="1200" dirty="0" smtClean="0">
                <a:latin typeface="Calibri" pitchFamily="34" charset="0"/>
                <a:cs typeface="Calibri" pitchFamily="34" charset="0"/>
              </a:rPr>
              <a:t>өлтірілген.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Б.з.д</a:t>
            </a:r>
            <a:r>
              <a:rPr lang="kk-KZ" sz="1200" dirty="0">
                <a:latin typeface="Calibri" pitchFamily="34" charset="0"/>
                <a:cs typeface="Calibri" pitchFamily="34" charset="0"/>
              </a:rPr>
              <a:t>. Ш-ІІ ғ.  аралығында Рим  құрылысшылары сәулет өнерінде берік те су өткізбейтін бетонды алғаш рет пайдаланды.  Бұл жаңалықтың арқасында ірі ғимараттар мен күмбезді шатырлар салуға мүмкіндік туды.Әлемнің ойшыл алыптарының бірі –аса көрнекті қоғам қайраткері, от тілді, орақ ауызды, күміс көмей шешен, дарынды заңгер, философиясының білгірі, тамаша  жазушы ұлы ғұлама Цицерон болды</a:t>
            </a:r>
            <a:r>
              <a:rPr lang="kk-KZ" sz="1200" dirty="0" smtClean="0">
                <a:latin typeface="Calibri" pitchFamily="34" charset="0"/>
                <a:cs typeface="Calibri" pitchFamily="34" charset="0"/>
              </a:rPr>
              <a:t>. ( </a:t>
            </a:r>
            <a:r>
              <a:rPr lang="kk-KZ" sz="1200" dirty="0">
                <a:latin typeface="Calibri" pitchFamily="34" charset="0"/>
                <a:cs typeface="Calibri" pitchFamily="34" charset="0"/>
              </a:rPr>
              <a:t>б.з,д. </a:t>
            </a:r>
            <a:r>
              <a:rPr lang="kk-KZ" sz="1200" dirty="0" smtClean="0">
                <a:latin typeface="Calibri" pitchFamily="34" charset="0"/>
                <a:cs typeface="Calibri" pitchFamily="34" charset="0"/>
              </a:rPr>
              <a:t>106-43ж)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t/>
            </a:r>
            <a:br>
              <a:rPr lang="ru-RU" sz="1200" dirty="0"/>
            </a:br>
            <a:endParaRPr lang="ru-RU"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904656"/>
          </a:xfrm>
        </p:spPr>
        <p:txBody>
          <a:bodyPr>
            <a:normAutofit/>
          </a:bodyPr>
          <a:lstStyle/>
          <a:p>
            <a:pPr indent="457200" algn="just">
              <a:spcBef>
                <a:spcPts val="600"/>
              </a:spcBef>
            </a:pPr>
            <a:r>
              <a:rPr lang="ru-MO" sz="1200" b="1" dirty="0">
                <a:latin typeface="Calibri" pitchFamily="34" charset="0"/>
                <a:cs typeface="Calibri" pitchFamily="34" charset="0"/>
              </a:rPr>
              <a:t>11. ОРТА ҒАСЫРДАҒЫ БАТЫС МӘДЕНИЕТІ</a:t>
            </a:r>
            <a:r>
              <a:rPr lang="ru-RU" sz="1200" b="1" dirty="0">
                <a:latin typeface="Calibri" pitchFamily="34" charset="0"/>
                <a:cs typeface="Calibri" pitchFamily="34" charset="0"/>
              </a:rPr>
              <a:t/>
            </a:r>
            <a:br>
              <a:rPr lang="ru-RU" sz="1200" b="1" dirty="0">
                <a:latin typeface="Calibri" pitchFamily="34" charset="0"/>
                <a:cs typeface="Calibri" pitchFamily="34" charset="0"/>
              </a:rPr>
            </a:br>
            <a:r>
              <a:rPr lang="kk-KZ" sz="1200" b="1"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Орта ғасырлар – эллиндік-классикалық мәдениеттің құлдырау шегіне жетіп, ал одан кейін оның жаңа заманда қайта түлеу кезеңімен сәйкес келетін, ұзаққа созылған біртұтас мәдени дәуірді қамтиды. Орта ғасырлар мәдениетінің қайнар бұлағы – “романдық бастаудан” нәр алатын Батыс Рим империясының мәдени дәстүрлері болып саналады. Олар құқық, ғылым мен өнер, философия, жоғары құқықтық мәдениет, христиан діні және т.б. Бұл мәдени дәстүрлер римдіктердің “варварлармен” күресі кезеңінде тереңдей түсіп, Батыс Еуропаның пұтқа табынушы көптеген тайпаларының мәдени өмірінде өз жалғасын тапты. Мұндай  мәдени тоғысулар Батыс Еуропалық  ортағасырлар мәдениетінің қалыптасып одан әрі дамуына даңғыл жол ашты.    Мәдениеттанушы ғалымдар көне заманнан бастап жаңа заманға дейін созылатын уақыт шеңберін ортағасырлар деп атайды. Бұл тарихи кезең  бір мың жылдан астам уақытты қамтиды, яғни V ғасырдан  бастап ХV ғасырға дейін созылды. “Орта ғасырлар” деген термин алғаш рет Италияда Қайта өрлеу дәуірінде пайда болған.  Итальян гуманистері бұл терминді бір жағынан  “ежелгі дүние ” мен “жаңа заманның” ара жігін анықтау үшін де </a:t>
            </a:r>
            <a:r>
              <a:rPr lang="kk-KZ" sz="1200" dirty="0" smtClean="0">
                <a:latin typeface="Calibri" pitchFamily="34" charset="0"/>
                <a:cs typeface="Calibri" pitchFamily="34" charset="0"/>
              </a:rPr>
              <a:t>қолданған.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Мыңжылдық </a:t>
            </a:r>
            <a:r>
              <a:rPr lang="kk-KZ" sz="1200" dirty="0">
                <a:latin typeface="Calibri" pitchFamily="34" charset="0"/>
                <a:cs typeface="Calibri" pitchFamily="34" charset="0"/>
              </a:rPr>
              <a:t>“Орта ғасырлар” дәуірі негізінен үш кезеңнен тұрады. Бірінші, “Бастапқы Орта ғасырлар кезеңі” – дәуір бастауынан басталып – X-IX ғғ. дейін созылады; екінші, Жоғарғы (классикалық) кезең – XI ғ. мен XIVғ.; ал үшінші, “Кейінгі орта ғасырлар кезеңі” - XIVғ. және XV ғ. аралықтарын </a:t>
            </a:r>
            <a:r>
              <a:rPr lang="kk-KZ" sz="1200" dirty="0" smtClean="0">
                <a:latin typeface="Calibri" pitchFamily="34" charset="0"/>
                <a:cs typeface="Calibri" pitchFamily="34" charset="0"/>
              </a:rPr>
              <a:t>қамтиды.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Бастапқы </a:t>
            </a:r>
            <a:r>
              <a:rPr lang="kk-KZ" sz="1200" dirty="0">
                <a:latin typeface="Calibri" pitchFamily="34" charset="0"/>
                <a:cs typeface="Calibri" pitchFamily="34" charset="0"/>
              </a:rPr>
              <a:t>орта ғасырлар кезеңі – Еуропада буырқанған, әрі мәнді процестерге толы сындарлы кезең болды. Бұл тарихи өзгерістер, ең бірінші кезекте біздің заманымыздың  екінші ғасырынан бастап-ақ Рим империясын  шапқыншылық әрекеттерімен мазалай бастаған  варварлардың (варда – сақал) жойқын  шапқыншылықтарымен  тығыз байланысты болды. Бұл қақтығыстар  Рим империясының  476 ж. құлауымен аяқталды. Ендігі жерде тарихтың жаңа беті басталып, көне қоғамдағы абыржушылық пен бей-берекетсіздік одан әрі күшейе </a:t>
            </a:r>
            <a:r>
              <a:rPr lang="kk-KZ" sz="1200" dirty="0" smtClean="0">
                <a:latin typeface="Calibri" pitchFamily="34" charset="0"/>
                <a:cs typeface="Calibri" pitchFamily="34" charset="0"/>
              </a:rPr>
              <a:t>түсті.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Жаңа </a:t>
            </a:r>
            <a:r>
              <a:rPr lang="kk-KZ" sz="1200" dirty="0">
                <a:latin typeface="Calibri" pitchFamily="34" charset="0"/>
                <a:cs typeface="Calibri" pitchFamily="34" charset="0"/>
              </a:rPr>
              <a:t>батыс  еуропалықтар Рим империясының  мемлекеттік дініне айналған христиан дінін қабылдады. Бұл жағдай – Батыс Еуропадағы Бастапқы орта ғасырлар кезеңінің бет-бейнесін  айқындаған маңызды тарихи процесс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Осы </a:t>
            </a:r>
            <a:r>
              <a:rPr lang="kk-KZ" sz="1200" dirty="0">
                <a:latin typeface="Calibri" pitchFamily="34" charset="0"/>
                <a:cs typeface="Calibri" pitchFamily="34" charset="0"/>
              </a:rPr>
              <a:t>бір тарихи кезеңдегі ерекше жағдай – бұрынғы Рим империясының   территориясында  “варварлардың” жаңа мемлекеттік құрылымдарының қалыптасуы болып табылады. Шындығына келетін болмақ, сансыз гот, франк және басқа да тайпаларды  «тағылар» деп айтуға да болмайтын сияқты, өйткені дәл осы кезеңде  олардың көпшілігінде мемлекеттік құрылыс белгілері айқындалған болатын.</a:t>
            </a:r>
            <a:endParaRPr lang="ru-RU" sz="1200" dirty="0">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976664"/>
          </a:xfrm>
        </p:spPr>
        <p:txBody>
          <a:bodyPr>
            <a:normAutofit/>
          </a:bodyPr>
          <a:lstStyle/>
          <a:p>
            <a:pPr indent="457200" algn="just">
              <a:spcBef>
                <a:spcPts val="600"/>
              </a:spcBef>
            </a:pPr>
            <a:r>
              <a:rPr lang="kk-KZ" sz="1200" dirty="0">
                <a:latin typeface="Calibri" pitchFamily="34" charset="0"/>
                <a:cs typeface="Calibri" pitchFamily="34" charset="0"/>
              </a:rPr>
              <a:t>Олар сонымен қатар әскери демократия принциптерін жетік меңгерді, егіншілікпен, қол өнерімен, металлургиямен шұғылданды. Тайпа көсемдері өздерін корольдар, герцогтар және т.б. деп жариялады. Мысалы, франктердің королы Ұлы Карл  800 жылы бүкіл батыс еуропалық елдердің императоры деп жарияланды. Ұлы Карл билік құрған  кезеңді кейде «королингтік қайта дәуірлеу кезеңі» деп те атайды. Бұған себеп Карл империясының ежелгі Рим мәдениетін жандандыруға бағытталған шараларынан болса керек. Ерекше атап өтетін бір жәйт, Ұлы Карл ағарту ісінің қажеттілігін түсінген және оны дұрыс жолға  қоюға тырысқан көрнекті тұлға болған.  Ол өзі бас болып негізін қалаған мектепте оның ұлдарымен бірге ақсүйек балалары  түрлі ғылым салаларын, оның ішінде риториканы, поэзияны, диалектиканы, астрономияны және т.б. оқып үйренді. </a:t>
            </a:r>
            <a:r>
              <a:rPr lang="kk-KZ" sz="1200" dirty="0" smtClean="0">
                <a:latin typeface="Calibri" pitchFamily="34" charset="0"/>
                <a:cs typeface="Calibri" pitchFamily="34" charset="0"/>
              </a:rPr>
              <a:t>Ғасырлар </a:t>
            </a:r>
            <a:r>
              <a:rPr lang="kk-KZ" sz="1200" dirty="0">
                <a:latin typeface="Calibri" pitchFamily="34" charset="0"/>
                <a:cs typeface="Calibri" pitchFamily="34" charset="0"/>
              </a:rPr>
              <a:t>бойы талай аласапыранды басынан кешірген, тонаушылық пен басқыншылық  орын алған мұндай мемлекетте экономикалық және мәдени дамуға нұқсан келетінін ешкім де жоққа шығара алмайды. Ал бұл жағдайлар, Бастапқы Орта ғасырлар кезеңінің өзіне тән ерекшелігі болды. Бірақ классикалық дәуірде  орта ғасырлық Еуропа бұл қиындықтарды жеңе отырып, қайтадан жаңғыра бастады. Х ғ. бастап феодализм заңдары  бойынша  жүзеге асырылған ынтымақтастықтың нәтижесінде  ірі мемлекеттік құрылымдар құрылды және қуатты  армияларды жинақтауға мүмкіндік </a:t>
            </a:r>
            <a:r>
              <a:rPr lang="kk-KZ" sz="1200" dirty="0" smtClean="0">
                <a:latin typeface="Calibri" pitchFamily="34" charset="0"/>
                <a:cs typeface="Calibri" pitchFamily="34" charset="0"/>
              </a:rPr>
              <a:t>туды. Осы </a:t>
            </a:r>
            <a:r>
              <a:rPr lang="kk-KZ" sz="1200" dirty="0">
                <a:latin typeface="Calibri" pitchFamily="34" charset="0"/>
                <a:cs typeface="Calibri" pitchFamily="34" charset="0"/>
              </a:rPr>
              <a:t>сияқты қоғамдық өмірде жүзеге асырылған  шаралар, мәдениеттің алға басуына қолайлы жағдайлар туғызды. Батыс Еуропаның саяси-мәдени өмірі түбегейлі өзгерістерге ұшырады, қоғам  варварлық сипатынан айрылып, қалаларда  рухани өмір гүлдене бастады. Рим империясына қарағанда еуропалық бірлестік тұтастай алғанда әлдеқайда бай, әрі өркениетті болып шықты. Мұндай мәдени алға басушылық христиан дінімен, христиан шіркеуімен тығыз байланысты болды, өйткені мемлекет дінге арқа сүйеді. Өз кезегінде христиан шіркеуі де өз ұйымдарын нығайтып, христиан дінін жан-жақты жетілдіре берді.  Ежелгі Римнің және бұрынғы варварлық тайпалардың  мәдени-көркемдік дәстүрлерін  дамытып, жетілдірудің арқасында романдық және одан кейін жасампаз готикалық стильдер қалыптасты. Сөйтіп, өнердің театр, музыка, әдебиет, сәулет өнері, кескіндеме, мүсін өнері сияқты салалары жаңа түр, жаңа мазмұнға ие болды. Дәл осы кезеңде француздардың алғашқы ұлы поэтикалық шығармасы – «Роланд туралы жыр (Х11 ғ.)» шығарылды. Дүниежүзілік әдебиеттің асыл мұрасына айналған бұл тамаша туындыда рыцарлық ерліктер барынша мадақталып, монархқа вассалдық дәріптелді. Батыс еуропалық ғалымдардың ежелгі  гректер мен эллиндік философтардың, әсіресе Аристотельдің ғылыми еңбектер мен танысуы – ғылым жолындағы  табанды ізденістердің бастамасы болды. Соның нәтижесінде орта ғасырлық философиялық ұлы жүйе – схоластика пайда болды.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smtClean="0">
                <a:latin typeface="Calibri" pitchFamily="34" charset="0"/>
                <a:cs typeface="Calibri" pitchFamily="34" charset="0"/>
              </a:rPr>
              <a:t>Үш </a:t>
            </a:r>
            <a:r>
              <a:rPr lang="kk-KZ" sz="1200" dirty="0">
                <a:latin typeface="Calibri" pitchFamily="34" charset="0"/>
                <a:cs typeface="Calibri" pitchFamily="34" charset="0"/>
              </a:rPr>
              <a:t>ғасыр бойы Францияда салтанат құрған готикалық өнер үш кезеңді басынан кешірді. Бірінші кезең – алғашқы готика – XIIғ. соңғы үшінші бөлігімен бастапқы ширегін, ал екінші кезең – кемелденген готика немесе жоғары дамыған готика XIIIғ. 20 ж. соңына дейін созылса, үшінші “нұрлы готика” немесе “жалындаған готика” деп аталған соңғы кезеңі XIV-XVғ. аралығын </a:t>
            </a:r>
            <a:r>
              <a:rPr lang="kk-KZ" sz="1200" dirty="0" smtClean="0">
                <a:latin typeface="Calibri" pitchFamily="34" charset="0"/>
                <a:cs typeface="Calibri" pitchFamily="34" charset="0"/>
              </a:rPr>
              <a:t>қамтиды.                                          </a:t>
            </a:r>
            <a:endParaRPr lang="ru-RU" sz="1200" dirty="0">
              <a:latin typeface="Calibri" pitchFamily="34" charset="0"/>
              <a:cs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904656"/>
          </a:xfrm>
        </p:spPr>
        <p:txBody>
          <a:bodyPr>
            <a:normAutofit/>
          </a:bodyPr>
          <a:lstStyle/>
          <a:p>
            <a:pPr indent="457200" algn="just">
              <a:spcBef>
                <a:spcPts val="600"/>
              </a:spcBef>
            </a:pPr>
            <a:r>
              <a:rPr lang="kk-KZ" sz="1200" dirty="0">
                <a:latin typeface="Calibri" pitchFamily="34" charset="0"/>
                <a:cs typeface="Calibri" pitchFamily="34" charset="0"/>
              </a:rPr>
              <a:t>XII—XIII г. католик шіркеуі мен папа өкіметінің қоғамдық өмірге ықпалы барған сайын күшейе түсті. Бұл кезеңнің ең беделді папасы Инокентий III (1160—1216 ж.) болды. Папа дәрежесінің асқақтағаны соншалық, оның қолын тек қана императорлар сүйе алатын болды, ал қалғандары аяқ киіміндегі кресті сүюмен ғана қанағаттанды. Римнің католиктік шіркеуі мемлекеттер арасындағы даулы мәселелерді шешуге араласты, экономикалық мәселелермен, коммерциялық қызметпен шүғылданудың арқасында дүние жүзінің ірі қаржы орталықтарының біріне айналды. Индульгенцияларды («кешірім» деген мағынаны білдіреді), яғни жасалған күнәлардің кешірілгендігі туралы грамоталарды сату ісі де папа билігінде болды. Ал мүндай индульгенциялардың бағасы адамның жасаған қылмысының ауыр-жеңілдігіне байланысты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Орта </a:t>
            </a:r>
            <a:r>
              <a:rPr lang="kk-KZ" sz="1200" dirty="0">
                <a:latin typeface="Calibri" pitchFamily="34" charset="0"/>
                <a:cs typeface="Calibri" pitchFamily="34" charset="0"/>
              </a:rPr>
              <a:t>ғасырлық Еуропа қоғамы — діни қоғам болды, міне сондықтан да орта ғасырлық еуропалықтар нағыз діндар адамдар болды. С. Аверинцевтің пікірі бойынша, біздер күнделікті өмірде жаңадан шыкқан газеттерді қалай үзбей оқитын болсақ, оларда Библияны (Інжілді) сондай құштарлықпен, үлкен үміт-сеніммен оқитын болған. Демек, орта ғасырлық рухани мәдениетте христаан діні орасан зор рөл атқарды. Осы дәуірдегі христиан идеологиясьшың адамгершілік бағыты — «Сенім», «Үміт» және «Махаббат» үштігінің бірлігіне тікелей байланысты бол-ды. Бұл «Үштіктің» ішінде «Сенімге» үлкен мән беріліп, ол құдай жолына апарар «рухтың» ерекше бір жағдайы деп қарастырылды. Ал «Үміт» болатын болса, ол қүдайдың көмегімен күнәдан арылуға тікелей байланысты. Бүл жолда қасиетті шіркеудің қағидалары мүлтіксіз орьшдалуы және тағдырға бой үсынушылық басты шарттар болып саналады. «Махаббат» болса, ол ең бірінші кезекте қүдай тағалаға деген махаббат, бүл адам баласының құдай жольна деген талпынысы болып </a:t>
            </a:r>
            <a:r>
              <a:rPr lang="kk-KZ" sz="1200" dirty="0" smtClean="0">
                <a:latin typeface="Calibri" pitchFamily="34" charset="0"/>
                <a:cs typeface="Calibri" pitchFamily="34" charset="0"/>
              </a:rPr>
              <a:t>табылады.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Шіркеу </a:t>
            </a:r>
            <a:r>
              <a:rPr lang="kk-KZ" sz="1200" dirty="0">
                <a:latin typeface="Calibri" pitchFamily="34" charset="0"/>
                <a:cs typeface="Calibri" pitchFamily="34" charset="0"/>
              </a:rPr>
              <a:t>ілімі қоғамдық ой-сананың басты ұйтқысына айналды және философия, логика, жаратылыстану сияқты ғылым салалары христиан дінінің негізгі қағидаларымен сәйкестендірілді. Дін басылары ең білімді тап болғандықтан, христиан шіркеуі білім беру жолындағы саясатты өздерінің қалауы бойынша жүргізіп отырды. Міне, сондықтан да болар, V—VI ғ. Батыс Еуропаның бүкіл мектептері шіркеу билігінде болды. Мектепке оқушыларды қабылданудан бастап оқу бағдарламаларын жасауға дейінгі жүргізілетін жұмыстардың барлығьш шіркеу өзі жүргізді. Мұндағы басты мақсат — шіркеу қызметкерлерін дайындап, тәрбиелеп шығару болды. Осы орайда діни білім берумен қатар, христиан шіркеуінің ежелгі заманның білім беру жүйесінен мұра болып қалған ақсүйектік мәдениеттің элементтерін кеңінен қолданғанын да ерекше атап өткен жөн сияқты, яғни «Жеті еркін өнер» — грамматика, риторика, арифметика, астрономия және музыка оқытыла бастады. Монахтық мектептерден басқа «сыртқы мектептер» деп аталатьш жастарға арналған арнайы мектептер болды. IX ғ. бастап Англияда ақсүйектердің балалары үшін арнайы «бекзадалар мектептері» ашылып, онда сабақ беретін еуропалық білімпаз ұстаздар ежелгі авторлардың шығармаларын ағылшын тіліне аударуды қолға ала бастады. Бұл мектептердегі сабақ сапасы әрқилы болғандықтан, олардың түлектерінің білім дәрежесі де әртүрлі болды</a:t>
            </a:r>
            <a:r>
              <a:rPr lang="kk-KZ" sz="1200" dirty="0" smtClean="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251520" y="874508"/>
            <a:ext cx="8640960" cy="53399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71475" algn="l"/>
              </a:tabLst>
            </a:pPr>
            <a:r>
              <a:rPr kumimoji="0" lang="en-US"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Курстың мақсаты</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студенттерді адамзат баласының мәдени жетістіктерін игеруге, мәдениеттің қалыптасуы мен дамуының әмбебаптық заңдылықтары мен негізгі түрлерін меңгеруге және әлемдік мәдениеттің інжу-маржанын өз беттерімен түсініп-білуге, кәсіби деңгейлерін одан әрі арттыруға бағдарлау болып табылады.</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Курстың міндеттері:</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адамзат баласының мәдени-өркениеттілік тәжірибесін игеруді, тұтастығы мен өзара ерекшеліктерін сараптау;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әлемдік мәдениеттің қалыптасуы мен дамуының жалпы заңдылықтарын айқындау;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мәдениеттің этноаймақтық және ұлттық феномендерін зерттеу және олардың болмыстық ерекшеліктерін анықтау;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түрлі мәдениеттанулық мектептердің идеяларын, олардың бағыттарын талдау;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қоғам мәдениетінің қазіргі даму жағдайы мен бағыттарына мәдениеттанулық тұрғыдан сипаттама беру;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отандық мәдениет тарихын, оның қазіргі мәселелерін және даму болашағын зерделеу.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71475" algn="l"/>
              </a:tabLst>
            </a:pP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гуманитарлық пәндер</a:t>
            </a: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жүйесіндегі Мәдениеттер типологиясының    орнын, оның     объектісі мен спецификасын, неғұрлым өзекті  проблемаларды айқындау</a:t>
            </a: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мәдениет феноменін, оның адамның өмірлік  іс-әрекетіндегі ролін түсіндіре білу;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мәдениеттің базистік құндылықтарын қабылдау, сақтау, болашақ ұрпаққа бере білу жолдарын игеру: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мәдениет формалары мен типтерін, дамуы заңдылықтарын, негізгі мәдени-тарихи региондарды білу, отандық мәдениет тарихын, оның әлемдік мәдениет пен өркениет жүйесіндегі орнын білу;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әртүрлі мәдениеттердің көптүрлілігі және өзіндік құндылықтығы туралы түсінік алу;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қазіргі қоғамның мәдени ортасында бағдар ала білу;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ұлттық және мәдени мұраның сақталуы және артуы жөнінде қамқор бола білу.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тұлғаның қалыптасу жағдайлары, оның бостандығы және тұлғаның  өмірді сақтау, қоршаған табиғи ортаның мәдениеті үшін жауапкершілігі туралы түсініктің болуы;</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қоғамдағы  адамдар арасындағы қатынастарын реттеудің адамшылық нормаларын білу;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интелектіні дамыту және таным көкжиегін кеңейту, шығармашылық қызметке, үздіксіз білімін көтеру қажеттілігіне  қызығушылық тудыру.</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71475" algn="l"/>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Бұл үшін көптеген теоретикалық, практикалық, методологиялық мәселелерді шешумен қатар сабақ үстінде дискуссия ұйымдастыру, интеллектуалды ойындар, мәдениеттанушылық «Көңілді тапқыштар клубын» ұйымдастыру арқылы, рефераттар қорғау, конференцияларда баяндамалар жасап, жарыссөздерге шығып білім аясын кеңейтеді.</a:t>
            </a: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71475" algn="l"/>
              </a:tabLst>
            </a:pP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832648"/>
          </a:xfrm>
        </p:spPr>
        <p:txBody>
          <a:bodyPr>
            <a:normAutofit/>
          </a:bodyPr>
          <a:lstStyle/>
          <a:p>
            <a:pPr indent="457200" algn="just">
              <a:spcBef>
                <a:spcPts val="600"/>
              </a:spcBef>
            </a:pPr>
            <a:r>
              <a:rPr lang="kk-KZ" sz="1200" dirty="0">
                <a:latin typeface="Calibri" pitchFamily="34" charset="0"/>
                <a:cs typeface="Calibri" pitchFamily="34" charset="0"/>
              </a:rPr>
              <a:t>XI—XII ғ. бастап Еуропада ашыла бастаған алғашқы университеттер ғылыми-зерттеу жұмыстарының орталығына айнала бастады. </a:t>
            </a:r>
            <a:r>
              <a:rPr lang="kk-KZ" sz="1200" dirty="0" smtClean="0">
                <a:latin typeface="Calibri" pitchFamily="34" charset="0"/>
                <a:cs typeface="Calibri" pitchFamily="34" charset="0"/>
              </a:rPr>
              <a:t>XI ғ. Италияда Балон құқық мектебінің негізінде Балон университеті (1038 ж.) ашылды. Жаңа оқу орнының ашылуы рим заңының жандануына, оны тереңдетіп оқуға мүмкіндік туғызды. Міне, сондықтан да болар Еуропаның түпкір-түпкірінен келген тыңдаушылар саны жыл сайын өсе бастады. XII ғ. Батыс Еуропаның басқа елдерінде де университеттер ашыла бастады. Англияда Оксфорд университеті (1167 ж.), ал одан кейін іле-шала Кембридж университеті (1209 ж.) — ортағасырлық білім ордаларына айналды. Мұндай жоғары оқу орындарында дарынды ғалымдар, білікті мамандар еңбек етті. Солардың бірі — белгілі университет ғалымы, ағылшын Роджер Бэкон (1214—1292) болды. Ол дүниені танып-білудің әдісі — адамның ақыл-ойы мен тәжірибесі деген ғылыми қорытынды жасап, бұл мәселедегі шіркеу беделіне күмән келтірді. Франциядағы алғашқы және ең ірі оқу орны — Париж университеіі (1160 ж.). Онда жалпы білім беру, медицина, құқық жөне дінтану факультеттері жұмыс істеді. Батыс Еуропаның барлық елдеріндегі университеттерде сабақ латын тілінде жүрді. Бүл дәуірде қала әдебиеті де қалыптаса бастады. Оның көрнекті өкілдері — Чекко Аңджолъерн, Гвидо Орланди (XII ғ. аяғы) және т.б. Олардың шығармаларында қала халқының өмірі, оның күнделікті түрмыс-тіршілігі реалистік түрғыдан көрініс тапты. Қала әдебиетінің дамуы Батыс өркениетінің қальштасуына айрықша әсер етті және бұл мәдени процесс қалалық мәдени өмірдің барлық салаларында ақсүйектердің мәдени белсенділігімен ұштасты. Францияда қала мәдениеті XI—XII ғ. туындады. Қаланың халық көп жиналатын алаңдарында актерлер, акробаттар, аң үйретушілер, музыканттар және әншілер жаппай өнер көрсететін. Ал осы бір өнердің сан-саласын өз бойына жинақтаған жонглерлер творчествосы — қала мәдениетінің ең басты көріністерінің бірі болып саналды. Халық алдында үлкен ілтипатқа ие болған жонглерлар той-думандарда, үйлену тойларында, жәрмеңкелерде және діни мейрамдарда өз өнерлерін көрсетті. XII ғ. бастап театр қойылымдары латын тілінде емес, француз тілінде қойыла бастады. Ең бастысы — бұл қойылымдар бұрынғыдай шіркеулерде емес, қала алаңдарында қойылатын болды. Олардың сюжеттері қала халқының тұрмыс-тіршілігін, күнделікті өмірін жан-жақты қамтыды. Бірақ, өкінішке орай христиан шіркеуі жонглерлардің мұндай шығармашылығын еркін ойлылықтың көрінісі деп санап, олардан қатты қауіптенді. Театр өнері Англияда да қанат жайды. Ең бастысы театр қойылымдарды XIII ғ. бастап ағылшын тілінде жүргізіле бастады. Драмалық жанрдың ерекше түрі — «моролитенің» пайда болуы да мәдени өмірдегі ерекше уақиғалардың бірі болды. Онда ізгілік пен зұлымдық сияқты бір-біріне кереғар қасиеттер кеңінен көрініс тапты. Моралиттердің басты кейіпкерлері — Махаббат, Шыдамдылық, Даналық, Жағымпаздық, Сарандық сияқты адам бойындағы қасиеттерді шындық тұрғысынан бейнелей білді.</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5976664"/>
          </a:xfrm>
        </p:spPr>
        <p:txBody>
          <a:bodyPr>
            <a:normAutofit/>
          </a:bodyPr>
          <a:lstStyle/>
          <a:p>
            <a:pPr indent="457200" algn="just">
              <a:spcBef>
                <a:spcPts val="600"/>
              </a:spcBef>
            </a:pPr>
            <a:r>
              <a:rPr lang="kk-KZ" sz="1200" dirty="0" smtClean="0">
                <a:latin typeface="Calibri" pitchFamily="34" charset="0"/>
                <a:cs typeface="Calibri" pitchFamily="34" charset="0"/>
              </a:rPr>
              <a:t>Қала мәдениетінің даму процесінің тереңдей түскендігін қалаларда шіркеулік емес мектептердің ашыла бастағандығынан аңғаруға болады. Бұл әрі игілікті, әрі мәнді мәдени құбылыс болып саналады, өйткені бүл мектептер материалдық жағынан шіркеуден тәуелсіз болды. Мектеп мұғалімдері оқушылылардан түсетін қаржының есебінен жалақы алып тұрды. Ең бастысы — дәл осындай қала мектептерінің көбеюі қала халқының сауаттылығын арттыру мәселесін шешуге айтарлықтай ықпал жасады. XII ғ. шіркеуден тәуелсіз дәл осындай мектептердің негізін қалаған әрі философ, әрі діндар, әрі ақын Петр Абеляр Францияның ең беделді магистрі болып саналды. Оның диалектикалық логиканың келелі мәселелерін қамтыған «Иә және жоқ» атты шығармасы өз заманының тамаша туындыларының бірі болды. Петр Абелярдың тартымды, әрі қызықты дәрістері көшпілік көңілінен щықты, өйткені онда ғылымның атқаратьш рөлі сияқты келелі мәселелер көтеріліп отырды. Орта ғасырлар мәдениетінде Византия мәдениеті ерекше орын алады, өйткені ол Еуропалық мәдениеттің, яғни христиан дінінің үстемдігі Батыс пен Шығыс Еуропаны өзара жақындастырып, біріктіре түсті. Шындығында да дін тіпті көне заманда да дәл орта ғасырлардағыдай құдіретті күшке айналған жоқ. Сөйтіп, Еуропада христиан діні түпкілікті салтанат құрды. Бұл тарихи кезеңде дін тек философия ғана емес, сонымен қатар құқық жүйесіне де, саяси доктринаға да, моральдық ілімге де айналды. Византия мәдениетінің шоқтығы өте биік болды, олай болатын себебі, византиялықтар Батыс Еуропаға қарағанда көне мәдени дәстүрлерге ерте ден қойды, олар Грекия мен Рим мәдениетін жалғастырушы — мирасқорлар болды. «Екінші Рим» аталған Константинополь қаласында альш құрылыстар қанат жайды. Солардың бірі — өз заманындағы теңдесі жоқ ғимарат — София ғибадатханасы еді. Оның қабырғалары түрлі-түсті мозаикалармен безендіріліп, төбесіне көз тартарлық әсем күмбез орнатылды. 1453 ж. Византияны түріктердің жаулап алуына қарамастан, Византия мәдениеті өзінің өміршеңдігін көрсетіп, дүниежүзілік мәдениетке өз ықпалын тигізді. Оның мәдени дәстүрлері Италия, Румыния, Сербия, Ежелгі Русьте, Болгария және т.б. мемлекеттер топырағында қайта түлеп, жаңа арнаға түсті. Византия Шығыс мәдениетінің де, Батыс мәдениетінің де тамаша үлгілерін өз бойына сіңіре білді. Атап айтқанда, Шығыстың абстрактылық өрнегі мен Батыс Римнің әшекейлік динамикалық өрнегімен Батыс Римнің (бірінші Римнің) сақталып қалған мәдени мол мұраларын, сәулет өнерінің жаңа туындылары мен мозаикалық өнердің жетістіктерін, Сирия көркем мектебінің көріністік әсерлігін, Иран өнерінің әшекейлік нәзіктігі мен бейнелеу қуаттылығын және эллинизмнің адамзатты ізгілікке бастайтын барлық ізденістерін өз бойына сіңіре білді. Міне, сондықтан да болар, Батыс Еуропа мәдениеті ғасырлар бойы византиялықтардың мәдени бай мұраларынан сусындай отырып, оларды өздерінің мәдени бастауларында үлгі етті. Бүкіл орта ғасырлар дәуірінің өн бойында алыста жатқан ұлан-ғайыр империяның мәдени жетістіктері мен мұндалап, ғажайьш сұлулығымен өзіне тартатын да тұратын</a:t>
            </a:r>
            <a:r>
              <a:rPr lang="kk-KZ" sz="1200" dirty="0" smtClean="0">
                <a:latin typeface="Times New Roman" pitchFamily="18" charset="0"/>
                <a:cs typeface="Times New Roman" pitchFamily="18" charset="0"/>
              </a:rPr>
              <a:t>.</a:t>
            </a:r>
            <a:endParaRPr lang="kk-KZ" sz="12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760640"/>
          </a:xfrm>
        </p:spPr>
        <p:txBody>
          <a:bodyPr>
            <a:normAutofit/>
          </a:bodyPr>
          <a:lstStyle/>
          <a:p>
            <a:pPr indent="457200" algn="just">
              <a:spcBef>
                <a:spcPts val="600"/>
              </a:spcBef>
            </a:pPr>
            <a:r>
              <a:rPr lang="kk-KZ" sz="1200" dirty="0" smtClean="0">
                <a:latin typeface="Calibri" pitchFamily="34" charset="0"/>
                <a:cs typeface="Calibri" pitchFamily="34" charset="0"/>
              </a:rPr>
              <a:t>Ұлы Карл өз империясының құдіретін арттыруда Византияның мәдени үлгілеріне көз тігіп, ұлы арманның діңгегі деп санаса, Германия императорлары да одан қалыспауға тырысты. Бір айта кететін жәйт, дін ортақтастығының, яғни провославие дінінде болудың арқасында Батыс Еуропа елдеріне қарағанда Шығыс Еуропа елдері Византиямен тығыз мәдени байланыстар орнатуға ерекше мүмкіндіктер алды. Шығыс Еуропа мемлекеттері өздерінің ұлттық мәдениетін жандандыруда Византия сияқты озық елдерге еліктеуге ешбір арланған жоқ, қайта бұл өнер ордасының атақты мүсіншілерін, сәулетшілерін, суретшілерін өздеріне шақырумен қатар, византиялықтардың қолынан шыққан тамаша өнер туындыларын өз елдеріне әкеліп отырды. Тіпті, батыс еуропалықтардың Константинополъ шеберханаларында жасалған шіркеу есіктеріне деген сұраныстары өте күшті болды. 988 ж. христиан дінін қабылдаған Русьте храмдар салу мен оларды әшекейлеу ісінде византиялық сәулетшілер мен суретшілерді үнемі пайдаланып отырған. Кейбір мәдени ескерткіштер ел мен дәуірдің тынысын бойына сіңірсе, кейбірінің Шығыс мәдениетінің кәусәр бұлағынан сусындағаны беп-белгілі болып тұрады. Ойымыз дәлелді болу үшін, XII ғ. неміс шеберінің қольшан шыққан, сүйектен жасалған орта ғасырлық ойын дойбыларына бір сәт көз салайықшы. Бұл дойбыда ағаш басына шығып, жеміс жинап отырған адам бейнеленген, оның төменгі жағында бір ақ, бір қара тышқан ағаштың тамырларын кеміріп жатыр.Осы бір дүниедегі адамдардың өмір тіршілігін аңдар мен өсімдіктердің кескіндерімен ісмерлікпен толтырьш, олардың ғажайып үйлесімділігін нақтылы көрсету арқылы, сәндік әуен жасаған осы бір неміс шеберінің табиғи дарынына қалай таң қалмаймыз? Шындығында да, бұл қолөнер туындысьның мазмұны — шығыстық аңызға негізделген, өйткені ағаш — өмір символы, тышқандар — күн мен түн, яғни өмірді аямай қысқартушы уақыт. Осылайша, ойыншының өзі де жер бетіндегі өмірдің өткінші екендігін ортағасырлық адамның есіне салған. Қайта өрлеу дәуірінің бесігі болған, еркіндік сүйгіш Италия елінің мәдениеті де біртүтас романдық ағымда кеңінен көрініс тапты. Осы дәуірдің өзіне тән қалыптасқан тарихи процестер Италия өнерінде де барған сайьн айқындала түсті. Оған дәлел — XI ғ. басында Флоренцияда салынған Сан-Миньято шіркеуі. Өте аумақты етіп салынған бұл алып ғимарат ағаштан қапталған және үш қырлы базилика өзінің жалпы қүрылысымен ерте замандардағы христиандық ғимараттарды еске түсіреді. Бірақ осы бір сәулетті ескерткіштің тіп-тік болып аспанға созылған фасады болашаққа да меңзейтін сияқты. Романдық дәуірде аса ірі экономикалық және көркемдік өнер орталығы болған Пиза қаласының сыртындағы көк майсалы кең алқапқа салынған «Құлап бара жатқан мұнара» мен баптистерий (шоқындыратын жер) ансамблі де романдық құрылыстар сияқты аса айбынды, әрі орасан зор болғанына қарамастан өздерінің жеңіл де, әсем бейнесімен жаңаша көрініс тапқан. Демек, романдық өнердің мәні, оның идеялық және эстетикалық ұмтылысы сұсты айбындық, аскетизм, жасанды шарттылық, қүдайға соқыр сезіммен табыну сияқты ұғымдармен шектелмейтін сияқты. Олай болса, өз дәуірінің тыныс-тіршілігін айқындайтын бұл өнер саласында өткен мұра мен қазіргіні қабылдаумен қатар болашақтың өркендері де кеңінен көрініс тапқан.</a:t>
            </a:r>
            <a:br>
              <a:rPr lang="kk-KZ" sz="1200" dirty="0" smtClean="0">
                <a:latin typeface="Calibri" pitchFamily="34" charset="0"/>
                <a:cs typeface="Calibri" pitchFamily="34" charset="0"/>
              </a:rPr>
            </a:br>
            <a:r>
              <a:rPr lang="ru-RU" sz="1200" dirty="0"/>
              <a:t/>
            </a:r>
            <a:br>
              <a:rPr lang="ru-RU" sz="1200" dirty="0"/>
            </a:br>
            <a:endParaRPr lang="ru-RU" sz="1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5832648"/>
          </a:xfrm>
        </p:spPr>
        <p:txBody>
          <a:bodyPr>
            <a:normAutofit/>
          </a:bodyPr>
          <a:lstStyle/>
          <a:p>
            <a:pPr indent="457200" algn="just">
              <a:spcBef>
                <a:spcPts val="600"/>
              </a:spcBef>
            </a:pPr>
            <a:r>
              <a:rPr lang="kk-KZ" sz="1200" dirty="0" smtClean="0">
                <a:latin typeface="Calibri" pitchFamily="34" charset="0"/>
                <a:cs typeface="Calibri" pitchFamily="34" charset="0"/>
              </a:rPr>
              <a:t>Шамамен 1000 ж. бастап готикалық стиль туындағанға дейін үстемдік еткен романдық стиль — ортағасырлық Еуропаның өзіндік бет-бейнесімен, өзіндік тәуелсіздігімен ерекшеленетін көркемдік стиль болып саналады және ол варварлық тайпалардың көркемдік мәдениетінің негізінде қальштасты. Екінші мың-жылдықтың басында Еуропалық өнердің христаандық негізінен нәр алған романдық өнер мұрасында сәулетшілік өнер жетекші рөл атқарды, ал осы бір қасиетті өнер саласының римдік, дәлірек айтқанда гректік базиликалардың (патша сарайларының) идеяларын өз бойына жинақтай білуі — оны одан әрі асқақтатып, асқар шыңға шығарды. XIX ғ. өмір сүрген француз сәулетшісі О. Роденнің сөзімен айтқанда «Романдық сәулет өнері адам өмірінің бірқалыптылығын, түрақтылығын паш ететін, үнсіздігімен адамның мысын басып, оны табындыра білді». Қалалардың гүлденуі мен қоғамдық қарым-қатынастардың жетілуі нәтижесінде өнер саласында жаңа бағыт — готикалық стиль пайда бодды. XII—XVI ғ. Еуропа еддерінде үстемдік ет-кен бүл жаңа стиль діни сарьшдағы сәулет, мүсін өнерімен, сәндік-қолданбалы өнермен тығыз байланыста қалыптасты. Сәулет өнері саласьнда 1140 ж. шамасында Францияда пайда болған готикалық (гот тайпаларының атымен аталған) кейіннен Батыс Еуропа елдерінде кеңінен тарап, XV ғ. дейін, ал Еуропа-ның кейбір жерлерінде XVI ғ. дейін үстемдік етті. Романдық стильде салынған ғимараттар өзінің аумағымен, салмақтылы-ғымен ерекшеленетін болса, готикалық стильмен салынған шіркеулер өзінің альш асқақтығымен, әрі әсемдігімен таң қал-дырады. Бас айналдырарлықтай биік етіп салынған бүл тамаша ғимараттарының әдемі күмбездері, аса үлкен терезелері бірден көзге түсіп, көрген адамға нұрлы дүниедей әсер қалдыратын. Сондықтан да болар, олар «Сансыз күмбездер», «аса үлкен терезелер», «бітісе қайнасқан», «бірін-бірі қуаланған күмбездер» деген теңеулерге ие болды. Үш ғасыр бойы Францияда салтанат құрған готикалық өнер үш кезеңді басынан кешірді. Бірінші кезең — алғашқы готика — XII ғ. соңғы үшінші бөлігі мен бастапқы ширегін, ал екінші кезең — кемелденген готика немесе жоғары дамыған готика XIII ғ. 20 ж. соңына дейін созылса, үшінші «нұрлы готика» немесе «жалындаған готика» деп аталған соңғы кезеңі XIV—XV ғ. аралығын қамтиды. XIII ғ. аяғьнан бастап еуропалықтардың қалалық өміріне берік орныққан готикалық стильдің түп-тамыры ғасырлармен мьщдаған жылдардың түңғиығында жатқан өнердің таңғажайьш жетістіктерінде жатыр. Римдіктер өте шеберлікпен пайдалана білген арқа, күмбез және тағы да басқа сәулетшілік өнер түрлері осы бір тарихи кезеңде орта ғасырлық құрылыс өнерінің негізіне айналды. </a:t>
            </a:r>
            <a:r>
              <a:rPr lang="kk-KZ" sz="1200" dirty="0" smtClean="0">
                <a:latin typeface="Times New Roman" pitchFamily="18" charset="0"/>
                <a:cs typeface="Times New Roman" pitchFamily="18" charset="0"/>
              </a:rPr>
              <a:t/>
            </a:r>
            <a:br>
              <a:rPr lang="kk-KZ" sz="1200" dirty="0" smtClean="0">
                <a:latin typeface="Times New Roman" pitchFamily="18" charset="0"/>
                <a:cs typeface="Times New Roman" pitchFamily="18" charset="0"/>
              </a:rPr>
            </a:br>
            <a:r>
              <a:rPr lang="kk-KZ" sz="1200" b="1" dirty="0" smtClean="0">
                <a:latin typeface="Times New Roman" pitchFamily="18" charset="0"/>
                <a:cs typeface="Times New Roman" pitchFamily="18" charset="0"/>
              </a:rPr>
              <a:t> </a:t>
            </a:r>
            <a:r>
              <a:rPr lang="kk-KZ" sz="1200" dirty="0" smtClean="0">
                <a:latin typeface="Times New Roman" pitchFamily="18" charset="0"/>
                <a:cs typeface="Times New Roman" pitchFamily="18" charset="0"/>
              </a:rPr>
              <a:t/>
            </a:r>
            <a:br>
              <a:rPr lang="kk-KZ" sz="1200" dirty="0" smtClean="0">
                <a:latin typeface="Times New Roman" pitchFamily="18" charset="0"/>
                <a:cs typeface="Times New Roman" pitchFamily="18" charset="0"/>
              </a:rPr>
            </a:br>
            <a:endParaRPr lang="kk-KZ" sz="12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568952" cy="5760640"/>
          </a:xfrm>
        </p:spPr>
        <p:txBody>
          <a:bodyPr>
            <a:noAutofit/>
          </a:bodyPr>
          <a:lstStyle/>
          <a:p>
            <a:pPr indent="457200" algn="just">
              <a:spcBef>
                <a:spcPts val="600"/>
              </a:spcBef>
            </a:pPr>
            <a:r>
              <a:rPr lang="ru-MO" sz="1200" b="1" dirty="0">
                <a:latin typeface="Calibri" pitchFamily="34" charset="0"/>
                <a:cs typeface="Calibri" pitchFamily="34" charset="0"/>
              </a:rPr>
              <a:t>12. ИТАЛИЯ РЕНЕССАНСЫНЫҢ МӘДЕНИЕТІ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b="1" i="1" dirty="0">
                <a:latin typeface="Calibri" pitchFamily="34" charset="0"/>
                <a:cs typeface="Calibri" pitchFamily="34" charset="0"/>
              </a:rPr>
              <a:t> </a:t>
            </a:r>
            <a:r>
              <a:rPr lang="kk-KZ" sz="1200" dirty="0">
                <a:latin typeface="Calibri" pitchFamily="34" charset="0"/>
                <a:cs typeface="Calibri" pitchFamily="34" charset="0"/>
              </a:rPr>
              <a:t>Қайта жаңғыру мәдениеті (Ренессанс) деп аталатын алғашқы буржуазиялық мәдениет – XIVғ. аяғында XVғ. басында Еуропада, оның ішінде Италияда қалыптасты. Бұл мәдени төңкеріс Венециядан басталып, бүкіл Италияны қамтыды. Қайта жаңғыру дәуірін Еуропаның көптеген мемлекеттері, атап айтқанда: Франция, Испания, Нидерланды, Польша, Чехия, Венгрия, Англия, Балқан елдері және т.б. бастарынан кешірді. Бұл кезеңде итальян қоғамы Грекия мен Римнің көне мәдениетіне ерекше мән беріп, көне мәдени мұраларды жаңғыртумен қызу айналыса бастады. Тұңғыш рет  Еуропа діни идеялар негізінде емес, жалпы адамзаттық гуманистік идеялар рухында бірігуге мүмкіндік алды. Бұл дәуір адамзат тарихындағы сындарлы заман болды. Еуропа бастан кешірген бұл өтпелі кезең – қоғамдық-саяси және мәдени өмірде елеулі орын алды: экономика саласында – бұл географиялық ашулар заманы мен капиталдың алғашқы қорлану заманы, отарларды жыртқыштықпен бөліп, басып алынған халықтарды айуандықпен тонау заманы, отаршылдық соғыстар заманы болды. Саясат саласында – тәуелсіздік үшін күрес заманы болды</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a:t>
            </a:r>
            <a:r>
              <a:rPr lang="kk-KZ" sz="1200" dirty="0">
                <a:latin typeface="Calibri" pitchFamily="34" charset="0"/>
                <a:cs typeface="Calibri" pitchFamily="34" charset="0"/>
              </a:rPr>
              <a:t>Қайта жаңғыру” термині осы дәуірдің белгілі суретшісі, сәулетшісі және өнер тарихының асқан білгірі Джордане Базари (1512-1574) өзінің “Жизне описание наиболее знаменитых живописцев, ваятелей и зодчих” (XVIғ.) деген еңбегінде алғаш рет қолданған. Демек, бұл терминнің мағынасы – көне заман мәдениетін жаңғырту болып табылады. Ал одан кейін, дәлірек айтқанда, XVIIIғ. бастап Италиялық жаңғыру дәуірі адамның қайта жаңғыруы және гуманизм дәуірі деп сипатталады. Х1У-ХУ ғ. Италия мәдениетін былай сипаттаудың тамыры да осы дәуірде жатқандығын атап өткен дұрыс сияқты, өйткені тұңғыш рет “адам” табиғаты, “адамгершілік” деген ұғымдарды енгізген осы дәуірдің алыптары Леонардо Бруни мен Колюччо Салютати </a:t>
            </a:r>
            <a:r>
              <a:rPr lang="kk-KZ" sz="1200" dirty="0" smtClean="0">
                <a:latin typeface="Calibri" pitchFamily="34" charset="0"/>
                <a:cs typeface="Calibri" pitchFamily="34" charset="0"/>
              </a:rPr>
              <a:t>болатын.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Тереңірек </a:t>
            </a:r>
            <a:r>
              <a:rPr lang="kk-KZ" sz="1200" dirty="0">
                <a:latin typeface="Calibri" pitchFamily="34" charset="0"/>
                <a:cs typeface="Calibri" pitchFamily="34" charset="0"/>
              </a:rPr>
              <a:t>үңіліп қарайтын болсақ, “гуманизм” латынның “адамгершілік” деген сөзінен шыққан. Бұл терминді “жаңа адамдар” (гуманистер) енгізген. Олардың ойынша, гуманизм бүкіл адамзат баласы тудырған мол мәдени мұраларды құныға оқып, зерттеп-білуге ұмтылу болып табылады. Олай болса Қайта Жаңғыру заманының басты жаңалығы – ғасырлар қойнауына көз жүгіртіп, өткен замандардағы көне мәдени мұраларды қайта жаңғырту болып табылады. Белгілі ғалым – гуманист, Леонардо Бруни (1370-1444 ж.) “гуманизмді” адамның өмірі мен әдет-ғұрып, салт-дәстүрлеріне қатысты дүниелерді танып-білумен және адамды рухани жағынан жетілдіріп, оны әсемдікке, ізгілікке баулитын жағдайларды ғылыми тұрғыдан зерттеп білу деп түсінді. Оған поэзия, грамматика, риторика, тарих, философия, музыка және т.б. жатқызды. Сөйтіп, көне мәдениет құндылықтарын игеруде басты рөлді гуманитарлық ғылымдар атқарды деп есептелдіБұл кезеңде қоғамды мәдени тұрғыдан қайта құруды мақсат еткен білімді, рухани байлығы мол Еуропа интеллигенциясының қалыптасу процесі басталды.  Қайта жаңғыру мәдениетінің өзіндік сипатына тоқтала кетсек, олар: гуманизм, антроцентризм, орта ғасырлық христиандық дәстүрлерді нәрлендіру көне мәдени мұраларды қайта </a:t>
            </a:r>
            <a:r>
              <a:rPr lang="kk-KZ" sz="1200" dirty="0" smtClean="0">
                <a:latin typeface="Calibri" pitchFamily="34" charset="0"/>
                <a:cs typeface="Calibri" pitchFamily="34" charset="0"/>
              </a:rPr>
              <a:t>жаңғырту және </a:t>
            </a:r>
            <a:r>
              <a:rPr lang="kk-KZ" sz="1200" dirty="0">
                <a:latin typeface="Calibri" pitchFamily="34" charset="0"/>
                <a:cs typeface="Calibri" pitchFamily="34" charset="0"/>
              </a:rPr>
              <a:t>дүниеге жаңа көзқарас болып табылады</a:t>
            </a:r>
            <a:r>
              <a:rPr lang="kk-KZ" sz="1200" dirty="0" smtClean="0">
                <a:latin typeface="Calibri" pitchFamily="34" charset="0"/>
                <a:cs typeface="Calibri" pitchFamily="34" charset="0"/>
              </a:rPr>
              <a:t>. </a:t>
            </a:r>
            <a:br>
              <a:rPr lang="kk-KZ" sz="1200" dirty="0" smtClean="0">
                <a:latin typeface="Calibri" pitchFamily="34" charset="0"/>
                <a:cs typeface="Calibri" pitchFamily="34" charset="0"/>
              </a:rPr>
            </a:b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04664"/>
            <a:ext cx="8640960" cy="6048672"/>
          </a:xfrm>
        </p:spPr>
        <p:txBody>
          <a:bodyPr>
            <a:normAutofit/>
          </a:bodyPr>
          <a:lstStyle/>
          <a:p>
            <a:pPr indent="457200" algn="just">
              <a:spcBef>
                <a:spcPts val="600"/>
              </a:spcBef>
            </a:pPr>
            <a:r>
              <a:rPr lang="kk-KZ" sz="1200" dirty="0">
                <a:latin typeface="Calibri" pitchFamily="34" charset="0"/>
                <a:cs typeface="Calibri" pitchFamily="34" charset="0"/>
              </a:rPr>
              <a:t>Қайта жаңғыру мәдениеті төрт кезеңге бөлінеді. Жоғарыда көрсетілген белгілер енді ғана біліне бастаған кезең “проторенессанс” (қайта жаңғыру қарсаңы) деп аталады. Екі ғасырға созылған бұл тарихи кезеңнің әр ғасыры (XIIIғ. дученто, XIVғ.-треченто деп аталады) тамаша дарынды адамдарды өнер сақнасына шығарды. Солардың бірі – Қайта жааңғыру мәдениетінің бастауында болған ұлы Данте Алигьери (1265-1321ж.). ұлы даранның қыл қаламынан шықққан атақты комедияларының кереметтігі соншалық, оның талантына бас иген ұрпақтары бұл туындының “Құдіретті комедия” деп атады. Данте, Франческо Петрарка (1304-1374) және Джованни Бокаччо (1313-1375ж.) қайта өрлеу (жаңғыру) дәуірінің дарынды өнер қайраткерлері және итальян негізін қалаушылар болды.  Олардың шығармалары дүниежүзілік әдебиетке қосылған тамаша туындылар қатарынан орын алды</a:t>
            </a:r>
            <a:r>
              <a:rPr lang="kk-KZ" sz="1200" dirty="0" smtClean="0">
                <a:latin typeface="Calibri" pitchFamily="34" charset="0"/>
                <a:cs typeface="Calibri" pitchFamily="34" charset="0"/>
              </a:rPr>
              <a:t>. </a:t>
            </a:r>
            <a:r>
              <a:rPr lang="kk-KZ" sz="1200" dirty="0">
                <a:latin typeface="Calibri" pitchFamily="34" charset="0"/>
                <a:cs typeface="Calibri" pitchFamily="34" charset="0"/>
              </a:rPr>
              <a:t>Қайта Жаңғыру кезеңінің мәдени дәстүрлері, оның өзіне ғана тән ерекшеліктері айқындала бастаған кезең – ХУ ғасыр, яғни  “”Бастапқы Қайта Жаңғыру дәуірі (кватроченто) деп атаймыз. Ал Италия мәдениеті идеялары мен принциптерінің гүлденген кезеңі және оның құлдырау қарсаңын – “Кемелденген жаңғыру кезеңі” (Чинквеченто) деп атаймыз. Бұл дәуір ХУ1 ғасырды </a:t>
            </a:r>
            <a:r>
              <a:rPr lang="kk-KZ" sz="1200" dirty="0" smtClean="0">
                <a:latin typeface="Calibri" pitchFamily="34" charset="0"/>
                <a:cs typeface="Calibri" pitchFamily="34" charset="0"/>
              </a:rPr>
              <a:t>қамтиды.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Қайта </a:t>
            </a:r>
            <a:r>
              <a:rPr lang="kk-KZ" sz="1200" dirty="0">
                <a:latin typeface="Calibri" pitchFamily="34" charset="0"/>
                <a:cs typeface="Calibri" pitchFamily="34" charset="0"/>
              </a:rPr>
              <a:t>Жаңғыру мәдениетінің басты назары адам тұлғасына аударылды. Адам бойындағы ізгі қасиеттерді жан-жақты көрсету арқылы оны биік дәрежеге көтеру және оның ар-намысын, абыройын қорғау – басты орынға қойылды. Міне, сондықтан болар, шынайы гуманизм адамның бостандық алуға, бақытты болуға, өз қабілетін дамытуға құқығы бар екендігін жариялады, адамдар арасындағы қарым-қатынаста теңдік, әділдік, адамды сүю және адамгершілік принциптерін жақтады.  Ерекше атап өтетін бір жайт, Қайта Жаңғыру заманының гуманизмі адамды дін бұғауынан босатуға бағытталды яғни дін мен шіркеу ықпалын әлсіретуге барынша күш салды</a:t>
            </a:r>
            <a:r>
              <a:rPr lang="kk-KZ" sz="1200" dirty="0" smtClean="0">
                <a:latin typeface="Calibri" pitchFamily="34" charset="0"/>
                <a:cs typeface="Calibri" pitchFamily="34" charset="0"/>
              </a:rPr>
              <a:t>. </a:t>
            </a:r>
            <a:r>
              <a:rPr lang="kk-KZ" sz="1200" dirty="0">
                <a:latin typeface="Calibri" pitchFamily="34" charset="0"/>
                <a:cs typeface="Calibri" pitchFamily="34" charset="0"/>
              </a:rPr>
              <a:t>Табиғи байлықтардың тапшылығы және тағы да басқа  жағдайларға байланысты  Италия басқа мемлекеттермен сауда-саттық жасауға ерекше мән берді. Италия қалалары  Батыс елдеріменде, мұсылман елдеріменде сауда-саттық жасады. Мұның өзі ел экономикасының одан әрі дамып, қала мәдениетінің  гүлденуіне әкеліп соқты, ал қала мәдениетінің ықпалымен “жаңа адамдар” </a:t>
            </a:r>
            <a:r>
              <a:rPr lang="kk-KZ" sz="1200" dirty="0" smtClean="0">
                <a:latin typeface="Calibri" pitchFamily="34" charset="0"/>
                <a:cs typeface="Calibri" pitchFamily="34" charset="0"/>
              </a:rPr>
              <a:t>қалыптасты. Қайта </a:t>
            </a:r>
            <a:r>
              <a:rPr lang="kk-KZ" sz="1200" dirty="0">
                <a:latin typeface="Calibri" pitchFamily="34" charset="0"/>
                <a:cs typeface="Calibri" pitchFamily="34" charset="0"/>
              </a:rPr>
              <a:t>Жаңғыру дәуірінде өнер салаларының ішінде сурет салу және т.б. ұдайы даму үстінде болды. Шындығындада, дүниені танып-білумен қатар оны шынайы жеткізе білуде суретшілердің мүмкіндіктері мол, олай болса олардың дүниетанымдық мақсаттарды шешудегі белсенділігінің сыры да осында болса керек. Ал бұл жағдай итальяндық Қайта жаңғыру дәуірінің көркемдік сипатта болуына тікелей әсер </a:t>
            </a:r>
            <a:r>
              <a:rPr lang="kk-KZ" sz="1200" dirty="0" smtClean="0">
                <a:latin typeface="Calibri" pitchFamily="34" charset="0"/>
                <a:cs typeface="Calibri" pitchFamily="34" charset="0"/>
              </a:rPr>
              <a:t>етті.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Қайта </a:t>
            </a:r>
            <a:r>
              <a:rPr lang="kk-KZ" sz="1200" dirty="0">
                <a:latin typeface="Calibri" pitchFamily="34" charset="0"/>
                <a:cs typeface="Calibri" pitchFamily="34" charset="0"/>
              </a:rPr>
              <a:t>Жаңғыру дәуірі мәдениетінің өкілдерінің ішінде сол дәуірдің тынысын терең сезінген , сол бір аласапыран кезең мен жарық дүниенің  әсемдігін, адамның жан-дүниесін өнер туындылары арқылы бере білген алып тұлғалар болған. Солардың бірі - өнер алыбы Леонардо да Винчи (1456-1519 жж.) Өз заманында ол айналыспаған  ғылым мен білімнің, мәдениет пен өнердің бірде-бір саласы болмаған. Ол- әрі мүсінші, әрі суретші, әрі математик, әрі инженер, әрі геолог, әрі философ, әрі ақын, әрі физик  т.б. болды.</a:t>
            </a:r>
            <a:endParaRPr lang="ru-RU" sz="1200" dirty="0">
              <a:latin typeface="Calibri" pitchFamily="34" charset="0"/>
              <a:cs typeface="Calibri"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6120680"/>
          </a:xfrm>
        </p:spPr>
        <p:txBody>
          <a:bodyPr>
            <a:normAutofit fontScale="90000"/>
          </a:bodyPr>
          <a:lstStyle/>
          <a:p>
            <a:pPr indent="457200" algn="just">
              <a:spcBef>
                <a:spcPts val="600"/>
              </a:spcBef>
            </a:pPr>
            <a:r>
              <a:rPr lang="kk-KZ" sz="1300" dirty="0" smtClean="0">
                <a:latin typeface="Calibri" pitchFamily="34" charset="0"/>
                <a:cs typeface="Calibri" pitchFamily="34" charset="0"/>
              </a:rPr>
              <a:t>Сегіз </a:t>
            </a:r>
            <a:r>
              <a:rPr lang="kk-KZ" sz="1300" dirty="0">
                <a:latin typeface="Calibri" pitchFamily="34" charset="0"/>
                <a:cs typeface="Calibri" pitchFamily="34" charset="0"/>
              </a:rPr>
              <a:t>қырлы, бір сырлы Леонардо да Винчи ұшу аппаратының қанатының, токарь станогінің  жобаларын жасады.  Деонардо да Винчи соным ен қатар ғылымның  әр саласына байланысты жазылған әр тақырыптағы ғылыми трактаттардың авторы. Леонардоның  керемет ұлы туындысы  және барлық замандардағы  ең ғаламат суреттерінің бірі – “Құпия жиын</a:t>
            </a:r>
            <a:r>
              <a:rPr lang="kk-KZ" sz="1300" dirty="0" smtClean="0">
                <a:latin typeface="Calibri" pitchFamily="34" charset="0"/>
                <a:cs typeface="Calibri" pitchFamily="34" charset="0"/>
              </a:rPr>
              <a:t>”.</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Дүниені </a:t>
            </a:r>
            <a:r>
              <a:rPr lang="kk-KZ" sz="1300" dirty="0">
                <a:latin typeface="Calibri" pitchFamily="34" charset="0"/>
                <a:cs typeface="Calibri" pitchFamily="34" charset="0"/>
              </a:rPr>
              <a:t>дүр сілкіндірген, бұл күндері  Париждегі  Лувр  музейінің  інжу-маржаны болып отырған “Мона Лиза” -  Джоконда туындысы ғасырлар бойы көрген адамды таң қалдырып келеді. Леоандо “Джокондоны” салуда салуда ұзақ еңбектенді, қажымай-талмай жетілдіре түсудің нәтижесінде артына баға жетпес  асыл мұра қалдырды. </a:t>
            </a:r>
            <a:r>
              <a:rPr lang="kk-KZ" sz="1300" dirty="0" smtClean="0">
                <a:latin typeface="Calibri" pitchFamily="34" charset="0"/>
                <a:cs typeface="Calibri" pitchFamily="34" charset="0"/>
              </a:rPr>
              <a:t>Осы </a:t>
            </a:r>
            <a:r>
              <a:rPr lang="kk-KZ" sz="1300" dirty="0">
                <a:latin typeface="Calibri" pitchFamily="34" charset="0"/>
                <a:cs typeface="Calibri" pitchFamily="34" charset="0"/>
              </a:rPr>
              <a:t>орайдағы өнер тарихындағы ұлылардың бірі – Рафаэль  Санти (1483-1520 жж) нағыз кемелді  шағында – 37 жасында  қайтыс болғанына қарамастан артына мәңгілік өшпес мұра қалдырды. Оның  «Сикст мадоннасы» еуропалықтар үшін өте қасиетті дүние. Рафаэль өзінің әйгілі болған шығармалары «Афины мектебі», «Парнас» т.б. гуманизм  идеяларын кеңінен насихаттап адамның әлі де ашыла қоймаған рухани мүмкіндіктерін ашып көрсетуге </a:t>
            </a:r>
            <a:r>
              <a:rPr lang="kk-KZ" sz="1300" dirty="0" smtClean="0">
                <a:latin typeface="Calibri" pitchFamily="34" charset="0"/>
                <a:cs typeface="Calibri" pitchFamily="34" charset="0"/>
              </a:rPr>
              <a:t>тырысты. Адамзат </a:t>
            </a:r>
            <a:r>
              <a:rPr lang="kk-KZ" sz="1300" dirty="0">
                <a:latin typeface="Calibri" pitchFamily="34" charset="0"/>
                <a:cs typeface="Calibri" pitchFamily="34" charset="0"/>
              </a:rPr>
              <a:t>қоғамына мәңгілік рухани азық болған шығармалардың авторы, тасқа тіл бітірген  теңдесі жоқ мүсінші, тамаша қыл қалам шебері, сәулет өнерінің сарбазы, өнердің қай саласының болсын майталманы – атақты Микеланджелоның атақты мүсіндері – «Давид», «Моисей», «Бұғаудағы құл»,  т.б. суреттерінде қасірет шеккен халықтың қилы тағдыры, оның азаттық үшін күресі, ана жүрегі, ана махаббаты, сәулелі болашақ пен өмірдің сан-салалы көріністері нанымды </a:t>
            </a:r>
            <a:r>
              <a:rPr lang="kk-KZ" sz="1300" dirty="0" smtClean="0">
                <a:latin typeface="Calibri" pitchFamily="34" charset="0"/>
                <a:cs typeface="Calibri" pitchFamily="34" charset="0"/>
              </a:rPr>
              <a:t>берілген.</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Қайта </a:t>
            </a:r>
            <a:r>
              <a:rPr lang="kk-KZ" sz="1300" dirty="0">
                <a:latin typeface="Calibri" pitchFamily="34" charset="0"/>
                <a:cs typeface="Calibri" pitchFamily="34" charset="0"/>
              </a:rPr>
              <a:t>жаңғыру дәуірі – мәдениет пен өнер және ғылым тарихындағы ұлы бетбұрыс кезең болды. Үш ғасырдан астам уақыт ішінде Еуропаның көптеген бұрын –соңды болып көрмеген гүлдену, мәдени қозғалыс басталды. Орта ғасырлар мәдениетінің  мән-мағынасын сәулет өнері көрсететін болса, Қайта Жаңғыру дәуірінде живопистік туындылар (суреттер) басым болды. Дін өктемдігінен, оның құрсауынан босанудың арқасында өмірдің сан-саласын тұтас көрсететін, адамды рухани жағынан толық қанағаттандыратын шығармалар дүниеге келді. Бұл дәуірде адамның бұл дүниедегі алатын орны  жан-жақты көрсетілді. Ренессанс мәдениетінің негізінде жаңа заманда еуропалық адам қазіргі өркениетке қарай шешуші қадам жасады</a:t>
            </a:r>
            <a:r>
              <a:rPr lang="kk-KZ" sz="1300" dirty="0" smtClean="0">
                <a:latin typeface="Calibri" pitchFamily="34" charset="0"/>
                <a:cs typeface="Calibri" pitchFamily="34" charset="0"/>
              </a:rPr>
              <a:t>. </a:t>
            </a:r>
            <a:r>
              <a:rPr lang="kk-KZ" sz="1300" dirty="0">
                <a:latin typeface="Calibri" pitchFamily="34" charset="0"/>
                <a:cs typeface="Calibri" pitchFamily="34" charset="0"/>
              </a:rPr>
              <a:t>Осындай ұлы мәдени бастамалардың жаршысы болған Италия елінде, алғаш рет католиктік реакция басталып, гуманистік қозғалыстың  өкілдері шіркеу тарапынан  қуғынға ұшырады. ХУ1 ғасырдың 40-шы жылдары инквизиция  басталды</a:t>
            </a:r>
            <a:r>
              <a:rPr lang="kk-KZ" sz="1300" dirty="0" smtClean="0">
                <a:latin typeface="Calibri" pitchFamily="34" charset="0"/>
                <a:cs typeface="Calibri" pitchFamily="34" charset="0"/>
              </a:rPr>
              <a:t>. </a:t>
            </a:r>
            <a:r>
              <a:rPr lang="kk-KZ" sz="1300" dirty="0">
                <a:latin typeface="Calibri" pitchFamily="34" charset="0"/>
                <a:cs typeface="Calibri" pitchFamily="34" charset="0"/>
              </a:rPr>
              <a:t>Дүниежүзілік мәдениет тарихындағы үлкен тарихи белес – Қайта жаңғыру дәуірі аяқталды. “Қайта жаңғыруды” барлық өркениетті халықтар өз бастарынан өткізген. Ренессанс тек қана Батыс Еуропа халықтарына ғана тән мәдени құбылыс деген көзқарастың мүлдем қате екендігін мәдени-тарихи деректер жоққа шығарып отыр, өйткені Үнділер Ренессансы XVI-XVIIғ. болса, Кіндік Азиядағы бұл мәдени өрлеу X-XVғ. қамтиды. Демек, мәдени дамудың шегі жоқ, оның арнасы да кең, әрбір ұлттың дүниежүзілік мәдениетке қосар үлесі,  одан алар өзіндік орны бар. Олай болса, “Қайта жаңғыру” мәдениеті тек ежелгі мәдениетке мирасқорлық, ұмытылған өркениет мұраларының игі дәстүрлерін қайта жандандыру, өткен үлгілерді қайталу ғана емес, қайта сол көне және кейінгі рухани қорлар тоғысынан қуат алып, тыңнан бой түзеу, гүлдену</a:t>
            </a:r>
            <a:r>
              <a:rPr lang="kk-KZ" sz="1300"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 </a:t>
            </a:r>
            <a:br>
              <a:rPr lang="kk-KZ" sz="1300" dirty="0" smtClean="0">
                <a:latin typeface="Times New Roman" pitchFamily="18" charset="0"/>
                <a:cs typeface="Times New Roman" pitchFamily="18" charset="0"/>
              </a:rPr>
            </a:br>
            <a:r>
              <a:rPr lang="ru-RU" sz="1200" dirty="0"/>
              <a:t/>
            </a:r>
            <a:br>
              <a:rPr lang="ru-RU" sz="1200" dirty="0"/>
            </a:br>
            <a:r>
              <a:rPr lang="kk-KZ" sz="1200" dirty="0"/>
              <a:t> </a:t>
            </a:r>
            <a:r>
              <a:rPr lang="ru-RU" sz="1200" dirty="0"/>
              <a:t/>
            </a:r>
            <a:br>
              <a:rPr lang="ru-RU" sz="1200" dirty="0"/>
            </a:br>
            <a:endParaRPr lang="ru-RU" sz="12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760640"/>
          </a:xfrm>
        </p:spPr>
        <p:txBody>
          <a:bodyPr>
            <a:normAutofit/>
          </a:bodyPr>
          <a:lstStyle/>
          <a:p>
            <a:pPr indent="457200" algn="just">
              <a:spcBef>
                <a:spcPts val="600"/>
              </a:spcBef>
            </a:pPr>
            <a:r>
              <a:rPr lang="kk-KZ" sz="1200" b="1" dirty="0">
                <a:latin typeface="Calibri" pitchFamily="34" charset="0"/>
                <a:cs typeface="Calibri" pitchFamily="34" charset="0"/>
              </a:rPr>
              <a:t>13. ЖАҢА ЗАМАН МӘДЕНИЕТІ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Еуропа елдерінің мәдени-тарихи дамуындағы басты кезең – Реформация дәуірі болып саналады. Реформация – XVIғ. алғашқы ширегінде неміс елінің топырағында дүниеге келген діни-идеологиялық және әлеуметтік-саяси қозғалыс. Ол католиктік бағыт түрінде қалыптасқан христиан дінінің кейбір қағидаларын қайта қарап жаңғыртуға бағытталған.</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Реформацияның басталуы – “Қайта жаңғыру” мәдениетінің соңғы кезеңімен сәйкес келеді. Демек, бұл діни қозғалыс адамзат баласы басынан кешірген прогрессивтік төңкерістердің ішіндегі ең ұлы мәдени төңкеріс – “Қайта жаңғыру” дәуірінің заңды жалғасы болып саналады. Ал осы екі мәдени-діни қозғалыстардың арасында заман ағымынан, рухани қажеттіліктен туған байланыс та, қарама-қайшылықта бар, өйткені Қайта жаңғыру дәуірінің тарихи маңызы – гуманизм идеологиясымен, гуманизм идеяларымен таразыланады. </a:t>
            </a:r>
            <a:r>
              <a:rPr lang="kk-KZ" sz="1200" dirty="0" smtClean="0">
                <a:latin typeface="Calibri" pitchFamily="34" charset="0"/>
                <a:cs typeface="Calibri" pitchFamily="34" charset="0"/>
              </a:rPr>
              <a:t>“</a:t>
            </a:r>
            <a:r>
              <a:rPr lang="kk-KZ" sz="1200" dirty="0">
                <a:latin typeface="Calibri" pitchFamily="34" charset="0"/>
                <a:cs typeface="Calibri" pitchFamily="34" charset="0"/>
              </a:rPr>
              <a:t>Бірінші буржуазиялық революция” деген атаққа ие болған діни қозғалыстың дем берушісі – Витенберг университетінің профессоры, Августин шіркеуінің монахы Мартин Лютер. Дін саласындағы түбегейлі өзгерістер, яғни реформалар жолындағы бұл қозғалыс католиктік шіркеуді қайта құруға, діни салт-жоралар үшін төленетін шамадан тыс мөлшердегі салықтарға тыйым салуға, христиан дінінің қарама-қайшылықтарға толы қағидаларын алып тастауға бағытталды. Демек, бұл қозғалыстың нәтижесінде жаңа шіркеу және жаңа діни қағидаларға негізделген христиан дінінің “протестантизм” деп аталатын мүлде жаңа бағыты </a:t>
            </a:r>
            <a:r>
              <a:rPr lang="kk-KZ" sz="1200" dirty="0" smtClean="0">
                <a:latin typeface="Calibri" pitchFamily="34" charset="0"/>
                <a:cs typeface="Calibri" pitchFamily="34" charset="0"/>
              </a:rPr>
              <a:t>қалыптасты.</a:t>
            </a:r>
            <a:r>
              <a:rPr lang="kk-KZ" sz="1200" b="1" dirty="0" smtClean="0">
                <a:latin typeface="Calibri" pitchFamily="34" charset="0"/>
                <a:cs typeface="Calibri" pitchFamily="34" charset="0"/>
              </a:rPr>
              <a:t> </a:t>
            </a:r>
            <a:r>
              <a:rPr lang="kk-KZ" sz="1200" dirty="0">
                <a:latin typeface="Calibri" pitchFamily="34" charset="0"/>
                <a:cs typeface="Calibri" pitchFamily="34" charset="0"/>
              </a:rPr>
              <a:t>Реформацияны одан ары түбегейлі жалғастыруға бағыт алғандардың бірі – Ж.Кальвин (1509-1562ж.) протестантизмнің беделді ағымының негізін  қалады. Жаңадан қалыптасқан “кальвинизм” ағымы христиан дініне табыну мен шоқыну рәсімдерін одан әрі жеңілдетті, шіркеуді жеке саяси күшке айналдыру мақсатында оны мемлекеттен бөлді және шіркеуге республикалық сипат (шіркеу басшыларының сайланып тағайындалуы) берді</a:t>
            </a:r>
            <a:r>
              <a:rPr lang="kk-KZ" sz="1200" dirty="0" smtClean="0">
                <a:latin typeface="Calibri" pitchFamily="34" charset="0"/>
                <a:cs typeface="Calibri" pitchFamily="34" charset="0"/>
              </a:rPr>
              <a:t>.</a:t>
            </a:r>
            <a:br>
              <a:rPr lang="kk-KZ" sz="1200" dirty="0" smtClean="0">
                <a:latin typeface="Calibri" pitchFamily="34" charset="0"/>
                <a:cs typeface="Calibri" pitchFamily="34" charset="0"/>
              </a:rPr>
            </a:b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40960" cy="5472608"/>
          </a:xfrm>
        </p:spPr>
        <p:txBody>
          <a:bodyPr>
            <a:normAutofit/>
          </a:bodyPr>
          <a:lstStyle/>
          <a:p>
            <a:pPr indent="457200" algn="just">
              <a:spcBef>
                <a:spcPts val="600"/>
              </a:spcBef>
            </a:pPr>
            <a:r>
              <a:rPr lang="kk-KZ" sz="1200" b="1" dirty="0">
                <a:latin typeface="Times New Roman" pitchFamily="18" charset="0"/>
                <a:cs typeface="Times New Roman" pitchFamily="18" charset="0"/>
              </a:rPr>
              <a:t>ХХ ҒАСЫР МӘДЕНИЕТІ</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dirty="0">
                <a:latin typeface="Times New Roman" pitchFamily="18" charset="0"/>
                <a:cs typeface="Times New Roman" pitchFamily="18"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 Адамзат тарихында XX ғасыр мәдениетінің алатын орны ерекше. өйткені, бұл кезең тарихи оқиғаларға, қантөгіс соғыстарға, сан-қилы дағдарыстарға толы сындарлы заман болды. Ғылым мен техниканың қарышты қадамы, жарқын болашаққа деген сенім өркениетті дамыған елдерде біртұтас жалпы адамзаттық мәдениеттің дамып, қалыптасуына әсерін тигізбей қойған жоқ. Ғасыр аяғында планетамызда парасаттылық пен ізгіліктің кеңінен өріс алуы жалпы адамзаттық мәдениеттің дамуына және оның ұлттық түрлерінің нәрленуіне, олардың өзара қарым-қатынастарының жаңа арнаға түсуіне ерекше әсер етті.  Міне осы жағдайларды ескере отырып,ХХ ғасыр мәдениеті дамуының басты бағыттары (ХХ ғасыр мәдениетінің қалыптасуының сабақтастығы мен дәстүрлері, қазіргі заман мәдениетінің тоқырауға ұшырауы мен одан шығу жолдары және бұл процестің түрлі мәдени концепцияларда көрініс табуы және т.б. мәселелері.)екіншісі, ХХ ғасыр мәдениетінің  жалпы адамзаттық және ұлттық сипаты (жалпы адамзат мәдениеті қалыптасуының  басты себептері және оның құндылықтары, жалпы адамзаттық және ұлттық диалектика және т.б</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Бүгінгі </a:t>
            </a:r>
            <a:r>
              <a:rPr lang="kk-KZ" sz="1200" dirty="0">
                <a:latin typeface="Calibri" pitchFamily="34" charset="0"/>
                <a:cs typeface="Calibri" pitchFamily="34" charset="0"/>
              </a:rPr>
              <a:t>таңда дүниежүзінде 200 мемлекетке жетіп, мыңдаған халықтарға бөлінген, саны жағынан 6 млрд. жеткен адамзат баласы 2 млн. жуық өсімдіктер мен жануарлардың бір түрі ғана. Адам баласы өмір сүргеннен бастап мыңға жуық ұрпақ ауыстырған екен осынша халықтың ішінде екі адамның бір-біріне мүлде ұқсас болмай, өзіндк қайталанбас ерекшеліктерінің болуы да таң қаларлық </a:t>
            </a:r>
            <a:r>
              <a:rPr lang="kk-KZ" sz="1200" dirty="0" smtClean="0">
                <a:latin typeface="Calibri" pitchFamily="34" charset="0"/>
                <a:cs typeface="Calibri" pitchFamily="34" charset="0"/>
              </a:rPr>
              <a:t>жайт. Адамзат </a:t>
            </a:r>
            <a:r>
              <a:rPr lang="kk-KZ" sz="1200" dirty="0">
                <a:latin typeface="Calibri" pitchFamily="34" charset="0"/>
                <a:cs typeface="Calibri" pitchFamily="34" charset="0"/>
              </a:rPr>
              <a:t>тіршілігінің түрлері мен тәсілдерінің үлгілерінің терең өзгеріске ұшырауына байланысты ұлы әлеуметтік революция жүзеге асты. Оған дәлел ретінде, XX ғ. дүниежүзілік көлемде дәстүрлі қоғамға тән “жеке еңбек етуден” – жалданып еңбек етуге коллективте (ұжымда)  еңбек ету және бақылау арқылы еңбек етуге көшу жүзеге асырылды. Жаппай урбанизация жағдайында адамдардың өмірді, қоршаған ортаны қабылдау тәсілдері мен түрлері өзгерді, халықтың өмір салты адам айтқысыз өзгерістерге </a:t>
            </a:r>
            <a:r>
              <a:rPr lang="kk-KZ" sz="1200" dirty="0" smtClean="0">
                <a:latin typeface="Calibri" pitchFamily="34" charset="0"/>
                <a:cs typeface="Calibri" pitchFamily="34" charset="0"/>
              </a:rPr>
              <a:t>ұшырады.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XX </a:t>
            </a:r>
            <a:r>
              <a:rPr lang="kk-KZ" sz="1200" dirty="0">
                <a:latin typeface="Calibri" pitchFamily="34" charset="0"/>
                <a:cs typeface="Calibri" pitchFamily="34" charset="0"/>
              </a:rPr>
              <a:t>ғ-да адамның мәдени құндылықтарды игеру бағытында, жалпы адамзаттық біртұтас негіздердің қалыптасуында айтарлықтай өзгерістер болды, ал олар өз кезегінде жанұяға деген көзқарастың өзгеруіне, адамның жан-жақты қалыптасуына айтарлықтай әсер ететін алғашқы әлеуметтік ұжымға тікелей байланысты болды. Дәстүрлі неке институты өзгеріп, жаңа жанұя мүлде жаңаша мазмұнға ие болды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Мәдениеттің біртұтас дамуы – қарама-қайшылықтарға толы процесс болды. XX ғ. дүниежүзілік мәдениеттің қалыптасуына ұлттық мәдениеттердің өркендеуі жолындағы қуатты қозғалыстарымен қабаттас келді. Қазіргі кезеңде мәдениетке “еуроцентристік көзқарастың” шектеулі екендігіне көзімізді жеткізіп отырмыз. “Техногендік еуропа мәдениеті” ерекше дәріптеліп оны ұлттық және аймақтық мәдениеттерге негіз етіп көрсетілді.</a:t>
            </a:r>
            <a:endParaRPr lang="ru-RU" sz="1200" dirty="0">
              <a:latin typeface="Calibri" pitchFamily="34" charset="0"/>
              <a:cs typeface="Calibri"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976664"/>
          </a:xfrm>
        </p:spPr>
        <p:txBody>
          <a:bodyPr>
            <a:normAutofit/>
          </a:bodyPr>
          <a:lstStyle/>
          <a:p>
            <a:pPr indent="457200" algn="just">
              <a:spcBef>
                <a:spcPts val="600"/>
              </a:spcBef>
            </a:pPr>
            <a:r>
              <a:rPr lang="kk-KZ" sz="1200" dirty="0">
                <a:latin typeface="Calibri" pitchFamily="34" charset="0"/>
                <a:cs typeface="Calibri" pitchFamily="34" charset="0"/>
              </a:rPr>
              <a:t>Дамыған елдердің алғашқы қатарынан нарықтық экономикасы мен кәсіпкерлік қызметі шарықтап дамыған елдер орын алған. Олардың өзі екі топқа бөлінген.Біріншісіне-Ұлыбритания мен Канада жатады. Бұл елдер мәдениетінде индивидуализм үстемдігі айқын байқалады.Индивидуалистік мәдени  дәстүрде адамдарынан тысқары, жеке әрекет еткенді қалайды.Ең бірінші кезекте жеңіске бағдар алу , алға қойған мақсатқа жету және ол мақсат жолында кездесетін бәсекеге, қиындықтарға төтеп беру басты орынға қойылады. Екінші топқа- Швеция мен Жапония сияқты мемлекеттер жатқызылған. Скандинавия кәсіпкерлері коллективтік іс-қимылды- табыстың басты көзі деп санайды.Жапония мемлекеті-нің жетістіктері мәдени дамудың ұлттық түрлеріне негізделген. Жапондықтардың мәдениеті, олардың еңбек саласында демократиялық басқару тәсіліне бой ұрғандығын </a:t>
            </a:r>
            <a:r>
              <a:rPr lang="kk-KZ" sz="1200" dirty="0" smtClean="0">
                <a:latin typeface="Calibri" pitchFamily="34" charset="0"/>
                <a:cs typeface="Calibri" pitchFamily="34" charset="0"/>
              </a:rPr>
              <a:t>байқатады.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Жапонияда </a:t>
            </a:r>
            <a:r>
              <a:rPr lang="kk-KZ" sz="1200" dirty="0">
                <a:latin typeface="Calibri" pitchFamily="34" charset="0"/>
                <a:cs typeface="Calibri" pitchFamily="34" charset="0"/>
              </a:rPr>
              <a:t>өнімнің сапалылығы жолындағы күреске жұмысшыларды кеңінен тарту мақсатында арнайы “сапа үйірмелері”ұйымдастырылды.Жапондықтар екі моральдық-құндылықтар-ризашылық парызы мен адалдық парызының рухында бала  кезінен-ақ тәрбиеленген.Қытай мәдениетіне оптимистік дүниетаным, өмір мен өлімге табиғи тұрғыдан қарау тән.Барлығы-ортақ дүние, ортақ тылсым. Бұл- философиялық даналық.ХХ ғасырдың ұлы ойшылы  А.Швейцер технократтық  мәдениеттен бас тартып,  дамудың ең жоғарғы сатысына көшу қажеттігі туралы ойға келді.ХХ ғасырдың дүбірлі оқиғалары, қантөгіс қырғиқабақсоғыстар, экологиялық апаттар  және т.б. негізінде ғылым “технократизм мен технократтық ғылым”-мәдениетті идеялардың құрбандығына,  рухани және сезімдік ақыл-ой қысымына, жалпы мәдеиеттің тоқырауынаәкелді деген қорытындыға келді. Ұлы ойшыл жаңа жалпы адамзаттық мәдениеттің тағдыры үшін “өмірді қастерлеу” принципін ұсынды.Бұл принцип-мәдениетті дамытудың үлгісінен жалпы адамзаттық құндылықтарға негізделген мүлде жаңаша даму бағытына көшуге меңзейді. Ал  бұл жол ізгілік жолы, адамдарды жарқын болашаққа апарар даналық жолы</a:t>
            </a:r>
            <a:r>
              <a:rPr lang="kk-KZ" sz="1200" dirty="0" smtClean="0">
                <a:latin typeface="Calibri" pitchFamily="34" charset="0"/>
                <a:cs typeface="Calibri" pitchFamily="34" charset="0"/>
              </a:rPr>
              <a:t>. </a:t>
            </a:r>
            <a:br>
              <a:rPr lang="kk-KZ" sz="1200" dirty="0" smtClean="0">
                <a:latin typeface="Calibri" pitchFamily="34" charset="0"/>
                <a:cs typeface="Calibri" pitchFamily="34" charset="0"/>
              </a:rPr>
            </a:b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endParaRPr lang="ru-RU" sz="1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539552" y="548680"/>
            <a:ext cx="8064896" cy="432048"/>
          </a:xfrm>
        </p:spPr>
        <p:txBody>
          <a:bodyPr>
            <a:normAutofit fontScale="90000"/>
          </a:bodyPr>
          <a:lstStyle/>
          <a:p>
            <a:r>
              <a:rPr lang="kk-KZ" sz="1300" b="1" cap="all" dirty="0">
                <a:latin typeface="Calibri" pitchFamily="34" charset="0"/>
                <a:cs typeface="Calibri" pitchFamily="34" charset="0"/>
              </a:rPr>
              <a:t>Дәрістер мәтіні</a:t>
            </a:r>
            <a:r>
              <a:rPr lang="ru-RU" sz="1300" dirty="0">
                <a:latin typeface="Calibri" pitchFamily="34" charset="0"/>
                <a:cs typeface="Calibri" pitchFamily="34" charset="0"/>
              </a:rPr>
              <a:t/>
            </a:r>
            <a:br>
              <a:rPr lang="ru-RU" sz="1300" dirty="0">
                <a:latin typeface="Calibri" pitchFamily="34" charset="0"/>
                <a:cs typeface="Calibri" pitchFamily="34" charset="0"/>
              </a:rPr>
            </a:br>
            <a:r>
              <a:rPr lang="kk-KZ" sz="1300" b="1" dirty="0">
                <a:latin typeface="Calibri" pitchFamily="34" charset="0"/>
                <a:cs typeface="Calibri" pitchFamily="34" charset="0"/>
              </a:rPr>
              <a:t> </a:t>
            </a:r>
            <a:r>
              <a:rPr lang="ru-RU" sz="1300" dirty="0">
                <a:latin typeface="Calibri" pitchFamily="34" charset="0"/>
                <a:cs typeface="Calibri" pitchFamily="34" charset="0"/>
              </a:rPr>
              <a:t/>
            </a:r>
            <a:br>
              <a:rPr lang="ru-RU" sz="1300" dirty="0">
                <a:latin typeface="Calibri" pitchFamily="34" charset="0"/>
                <a:cs typeface="Calibri" pitchFamily="34" charset="0"/>
              </a:rPr>
            </a:br>
            <a:r>
              <a:rPr lang="kk-KZ" sz="1300" b="1" dirty="0">
                <a:latin typeface="Calibri" pitchFamily="34" charset="0"/>
                <a:cs typeface="Calibri" pitchFamily="34" charset="0"/>
              </a:rPr>
              <a:t>1.  </a:t>
            </a:r>
            <a:r>
              <a:rPr lang="kk-KZ" sz="1300" b="1" cap="all" dirty="0">
                <a:latin typeface="Calibri" pitchFamily="34" charset="0"/>
                <a:cs typeface="Calibri" pitchFamily="34" charset="0"/>
              </a:rPr>
              <a:t>Мәдениеттер типологиясы</a:t>
            </a:r>
            <a:r>
              <a:rPr lang="kk-KZ" sz="1300" b="1" dirty="0">
                <a:latin typeface="Calibri" pitchFamily="34" charset="0"/>
                <a:cs typeface="Calibri" pitchFamily="34" charset="0"/>
              </a:rPr>
              <a:t> ҒЫЛЫМ РЕТІНДЕ</a:t>
            </a:r>
            <a:r>
              <a:rPr lang="ru-RU" sz="1400" dirty="0"/>
              <a:t/>
            </a:r>
            <a:br>
              <a:rPr lang="ru-RU" sz="1400" dirty="0"/>
            </a:br>
            <a:endParaRPr lang="ru-RU" sz="1400" b="1"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251520" y="1124744"/>
            <a:ext cx="8712968" cy="5112568"/>
          </a:xfrm>
        </p:spPr>
        <p:txBody>
          <a:bodyPr>
            <a:normAutofit fontScale="25000" lnSpcReduction="20000"/>
          </a:bodyPr>
          <a:lstStyle/>
          <a:p>
            <a:pPr indent="457200" algn="just">
              <a:lnSpc>
                <a:spcPct val="120000"/>
              </a:lnSpc>
              <a:spcBef>
                <a:spcPts val="600"/>
              </a:spcBef>
            </a:pPr>
            <a:r>
              <a:rPr lang="en-US" sz="4800" dirty="0">
                <a:solidFill>
                  <a:schemeClr val="tx1"/>
                </a:solidFill>
                <a:latin typeface="Calibri" pitchFamily="34" charset="0"/>
                <a:cs typeface="Calibri" pitchFamily="34" charset="0"/>
              </a:rPr>
              <a:t> </a:t>
            </a:r>
            <a:r>
              <a:rPr lang="en-US" sz="4800" dirty="0" smtClean="0">
                <a:solidFill>
                  <a:schemeClr val="tx1"/>
                </a:solidFill>
                <a:latin typeface="Calibri" pitchFamily="34" charset="0"/>
                <a:cs typeface="Calibri" pitchFamily="34" charset="0"/>
              </a:rPr>
              <a:t>       </a:t>
            </a:r>
            <a:r>
              <a:rPr lang="kk-KZ" sz="4800" dirty="0" smtClean="0">
                <a:solidFill>
                  <a:schemeClr val="tx1"/>
                </a:solidFill>
                <a:latin typeface="Calibri" pitchFamily="34" charset="0"/>
                <a:cs typeface="Calibri" pitchFamily="34" charset="0"/>
              </a:rPr>
              <a:t>Мәдениетке </a:t>
            </a:r>
            <a:r>
              <a:rPr lang="kk-KZ" sz="4800" dirty="0">
                <a:solidFill>
                  <a:schemeClr val="tx1"/>
                </a:solidFill>
                <a:latin typeface="Calibri" pitchFamily="34" charset="0"/>
                <a:cs typeface="Calibri" pitchFamily="34" charset="0"/>
              </a:rPr>
              <a:t>берілген көптеген анықтамаларды альтернативтік (қарсы қоюшылық) деп атауға болады. Бұл жерде алдымен көзге түсетіні  мәдениет пен табиғатты “культура” мен “натураны” қарсы қоюшылық. Көне заманда “культура” деген ұғым “жерді өңдеу” деген мағынаны берген. Кейінірек, дәлірек айтқанда, Цицеронның еңбектерінде (б.э.д. 45 ж.) бұл сөздің мағынасы тереңдеп, “жанды жетілдіру” деген ұғымды білдірді. Уақыт өткен сайын еуропалық тілдерде мәдениет сөзі “білім беру”, “даму”, “қабілеттілік”, “құрметтеу” сияқты мағыналарға ие бола бастады. Қазіргі заманғы сөздіктерде мәдениетке төмендегідей анықтамалар берілген: а) мәдениет – белгілі бір халықтың қол жеткен табыстары мен шығармашылығының жиынтығы; ә) мәдениет – адамзат қауымының белгілі бір тарихи кеңістіктегі қызметі мен өзіндік ерекшеліктері (палеолит мәдениеті, крит-микен мәдениеті, қазақ мәдениеті және т.б.; б) мәдениет – адамдық әрекеттің белгілі бір саласының жетілу деңгейі (сөйлеу мәдениеті, еңбек мәдениеті, құқық мәдениеті ж.т.б.); в) агро – мәдениет (дәнді өсімдіктер мәдениеті, цитрустық мәдениет </a:t>
            </a:r>
            <a:r>
              <a:rPr lang="kk-KZ" sz="4800" dirty="0" smtClean="0">
                <a:solidFill>
                  <a:schemeClr val="tx1"/>
                </a:solidFill>
                <a:latin typeface="Calibri" pitchFamily="34" charset="0"/>
                <a:cs typeface="Calibri" pitchFamily="34" charset="0"/>
              </a:rPr>
              <a:t>ж.т.б. Ғылымда </a:t>
            </a:r>
            <a:r>
              <a:rPr lang="ru-MO" sz="4800" dirty="0" smtClean="0">
                <a:solidFill>
                  <a:schemeClr val="tx1"/>
                </a:solidFill>
                <a:latin typeface="Calibri" pitchFamily="34" charset="0"/>
                <a:cs typeface="Calibri" pitchFamily="34" charset="0"/>
              </a:rPr>
              <a:t>социализация </a:t>
            </a:r>
            <a:r>
              <a:rPr lang="kk-KZ" sz="4800" dirty="0" smtClean="0">
                <a:solidFill>
                  <a:schemeClr val="tx1"/>
                </a:solidFill>
                <a:latin typeface="Calibri" pitchFamily="34" charset="0"/>
                <a:cs typeface="Calibri" pitchFamily="34" charset="0"/>
              </a:rPr>
              <a:t>(әлеуметтену) деп аталатын процесс те мәдени қарым-қатынасқа  негізделген. Мәдени қарым-қатынастың түрлері дегенде олардың әмбебаптығына және көп мағыналылығына  көңіл бөлу қажет.Мәдени құндылықтарды оларды жасаушылар және тұтынушылар  арасындағы қарым-қатынас  ретінде алуға болады. Мәдени туынды қаншама асыл болғанымен, егер ол рухани азық ететіндері белгілі бір себептермен жетпей жатса, онда ол  мәдени айналыстан шығып қалады. Адам тұрмайтын  үй қаңырап бос тұрады, отарба жүрмейтін темір жол – жай темір мен ағаштың үйіндісі, ешкім оқымайтын кітап – шаң басып жатқан қағаз. Мәдени болмыстың тірегі деп қарым-қатынасты айтамыз. Мәдениеттің қоғамда атқаратын басқа да қызметтері жеткілікті. Зерттеушілер оның аксиологиялық, футурологиялық, герменевтикалық  т.б. түрлерін атайды. Өркениет адам өмірін қазіргі кезде тұтынудың жоғары деңгейіне көтерді. Дамыған елдерде «не жеймін, не киемін» сияқты</a:t>
            </a:r>
            <a:r>
              <a:rPr lang="en-US" sz="4800" dirty="0" smtClean="0">
                <a:solidFill>
                  <a:schemeClr val="tx1"/>
                </a:solidFill>
                <a:latin typeface="Calibri" pitchFamily="34" charset="0"/>
                <a:cs typeface="Calibri" pitchFamily="34" charset="0"/>
              </a:rPr>
              <a:t> </a:t>
            </a:r>
            <a:r>
              <a:rPr lang="kk-KZ" sz="4800" dirty="0" smtClean="0">
                <a:solidFill>
                  <a:schemeClr val="tx1"/>
                </a:solidFill>
                <a:latin typeface="Calibri" pitchFamily="34" charset="0"/>
                <a:cs typeface="Calibri" pitchFamily="34" charset="0"/>
              </a:rPr>
              <a:t>мәселелер түбегейлі шешілген. Мәдениеттануда типологияның   бірнеше баламасы қабылданған. Мәдениеттануда негізінен үш бағытты бөліп алуға болады.Х1Х ғасыр тарих тұрғысынан мәдениет  типтерін негізінен біртұтас  дүние жүзілік өркениеттің қалыптастыру заңдылықтарына сәйкестендіре шешті.  Дарвинистік эволюциялық ілім ықпалымен пайда болған бір бағыттық прогрессивтік мәдени даму тұжырымдамасы бойынша әртүрлі өркениет жоқ. Тек бір өркениет бар  және  де барлық</a:t>
            </a:r>
            <a:r>
              <a:rPr lang="en-US" sz="4800" dirty="0" smtClean="0">
                <a:solidFill>
                  <a:schemeClr val="tx1"/>
                </a:solidFill>
                <a:latin typeface="Calibri" pitchFamily="34" charset="0"/>
                <a:cs typeface="Calibri" pitchFamily="34" charset="0"/>
              </a:rPr>
              <a:t> </a:t>
            </a:r>
            <a:r>
              <a:rPr lang="kk-KZ" sz="4800" dirty="0" smtClean="0">
                <a:solidFill>
                  <a:schemeClr val="tx1"/>
                </a:solidFill>
                <a:latin typeface="Calibri" pitchFamily="34" charset="0"/>
                <a:cs typeface="Calibri" pitchFamily="34" charset="0"/>
              </a:rPr>
              <a:t>дамыған</a:t>
            </a:r>
            <a:r>
              <a:rPr lang="en-US" sz="4800" dirty="0" smtClean="0">
                <a:solidFill>
                  <a:schemeClr val="tx1"/>
                </a:solidFill>
                <a:latin typeface="Calibri" pitchFamily="34" charset="0"/>
                <a:cs typeface="Calibri" pitchFamily="34" charset="0"/>
              </a:rPr>
              <a:t> </a:t>
            </a:r>
            <a:r>
              <a:rPr lang="kk-KZ" sz="4800" dirty="0" smtClean="0">
                <a:solidFill>
                  <a:schemeClr val="tx1"/>
                </a:solidFill>
                <a:latin typeface="Calibri" pitchFamily="34" charset="0"/>
                <a:cs typeface="Calibri" pitchFamily="34" charset="0"/>
              </a:rPr>
              <a:t>елдер  мәдениеттің ұқсас  сатыларынан өтеді. ХХ ғасырдың екінші жартысынан бастап адамзат ғасырлар бойы қалыптасқан, алайда жаугершілік пен алапат  соғыстардың салдарынан жиі-жиі үзіліп қалған өзінің бірыңғай  мәдени бірлігін қалпына келтіре бастайды. Осылардың ішінде белгілі философ-экзистенциалист Карл  Ясперстің (1883-1969) белдеулік  уақыт ілімі ерекше орын алады. К.Ясперстің пікірінше, адамзат біртұтас күйде пайда болған, негізгі даму бағыты ортақ және тағдыры мен болашағы ұқсас. Жалпыадамдық мәдениет пен өркениеттің  қалыптасуына шешуші  әсер еткен фактор-тарихтағы рухани даму, құдайлық сенімнің адамдарды баурап алуы. Бірақ әрбір дүниежүзілік немесе ұлттық дін өзара таластың салдарынан  жалпыадамдық наным мен сананы қалыптастыра алмады.</a:t>
            </a:r>
          </a:p>
          <a:p>
            <a:endParaRPr lang="ru-RU" sz="1500" dirty="0">
              <a:latin typeface="Calibri" pitchFamily="34" charset="0"/>
              <a:cs typeface="Calibri"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568952" cy="5688632"/>
          </a:xfrm>
        </p:spPr>
        <p:txBody>
          <a:bodyPr>
            <a:normAutofit/>
          </a:bodyPr>
          <a:lstStyle/>
          <a:p>
            <a:pPr indent="457200" algn="just">
              <a:spcBef>
                <a:spcPts val="600"/>
              </a:spcBef>
            </a:pPr>
            <a:r>
              <a:rPr lang="kk-KZ" sz="1200" b="1" dirty="0">
                <a:latin typeface="Calibri" pitchFamily="34" charset="0"/>
                <a:cs typeface="Calibri" pitchFamily="34" charset="0"/>
              </a:rPr>
              <a:t>14.ҚАЗАҚ МӘДЕНИЕТІНІҢ БАСТАУЛАРЫ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Қазақтар – Қазақстан Республикасының негізгі тұрғындары, әлемдегі жалпы саны 13 млн-нан асады, исламдық суперөркениеттің солтүстік шығыс жағын мекендейді, діні жағынан ханифиттік мағынадағы мұсылман суниттер, Алтай тіл бірлестігінің түрік тобының қыпшақ топтамасына жатады. Бұл мәдениетті түсіну мақсатында алдымен оны кеңістік өрісі мен уақыт ағымында қарастырып, кейін қазақ мәдениетінің типтік ерекшеліктерін анықтайық. Қазақ мәдениеті еуразиялық Ұлы дала көшпелілерінің мұрагері болып табылады. Сондықтан осы ұлттық мәдениетті талдауды номадалық (көшпелілік) өркениет ерекшеліктерінен бастайық. </a:t>
            </a:r>
            <a:r>
              <a:rPr lang="kk-KZ" sz="1200" dirty="0" smtClean="0">
                <a:latin typeface="Calibri" pitchFamily="34" charset="0"/>
                <a:cs typeface="Calibri" pitchFamily="34" charset="0"/>
              </a:rPr>
              <a:t>Әрбір </a:t>
            </a:r>
            <a:r>
              <a:rPr lang="kk-KZ" sz="1200" dirty="0">
                <a:latin typeface="Calibri" pitchFamily="34" charset="0"/>
                <a:cs typeface="Calibri" pitchFamily="34" charset="0"/>
              </a:rPr>
              <a:t>ұлттық мәдениет бос кеңістікте емес, адамдандырылған қоршаған ортада әрекет етеді. Мәдени кеңістік оқшау, мәңгіге берілген енші емес. Ол тарихи ағынның өрісі болып табылады. Мәдени кеңістіктің маңызды қасиеті – оның тылсымдық сипаты. Мысалы, “ата қоныс” ұғымы көшпелілер үшін қасиетті, ол өз жерінің тұтастығының кепілі және көршілес жатқан мекендерге де қол сұғуға болмайтытдығын мойындайды. Қауымдық қатынас мекендер егемендігінен туады. Ата қоныстың әрбір жағрафиялық белгілері халық санасында киелі жерлер деп есептелінеді, яғни қоршаған орта киелі таулардан, өзен-көлдерден, аңғарлар мен төбелерден, аруақтар жататын молалардан т.б. тұрады. Олардың қасиеттілігі аңыз-әпсаналарда, жырлар мен көсемсөздерде болашақ ұрпақтарға мұра ретінде </a:t>
            </a:r>
            <a:r>
              <a:rPr lang="kk-KZ" sz="1200" dirty="0" smtClean="0">
                <a:latin typeface="Calibri" pitchFamily="34" charset="0"/>
                <a:cs typeface="Calibri" pitchFamily="34" charset="0"/>
              </a:rPr>
              <a:t>қалдырылған.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Белгілі </a:t>
            </a:r>
            <a:r>
              <a:rPr lang="kk-KZ" sz="1200" dirty="0">
                <a:latin typeface="Calibri" pitchFamily="34" charset="0"/>
                <a:cs typeface="Calibri" pitchFamily="34" charset="0"/>
              </a:rPr>
              <a:t>бір парасаттылық, ізгілік, ұстамдылық, интуициялық жоғары қабілеттері жоқ адамдар қатал далада өмір сүре алмас еді. Кеңістікте үйлесімді мәдениетте адам мен табиғаттың арасында “қытай қорғаны” тұрған жоқ. Керісінше, мәдениет олардың арасындағы нәзік үндестікті (гармонияны) білдіретін дәнекер қызметін атқарады. Қазақтың төл мәдениетінде экололгиялық мәселе әдептіліктік жүйесіндігі обал және сауап деген ұғымдармен тікелей </a:t>
            </a:r>
            <a:r>
              <a:rPr lang="kk-KZ" sz="1200" dirty="0" smtClean="0">
                <a:latin typeface="Calibri" pitchFamily="34" charset="0"/>
                <a:cs typeface="Calibri" pitchFamily="34" charset="0"/>
              </a:rPr>
              <a:t>байланыстырылды.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Табиғат </a:t>
            </a:r>
            <a:r>
              <a:rPr lang="kk-KZ" sz="1200" dirty="0">
                <a:latin typeface="Calibri" pitchFamily="34" charset="0"/>
                <a:cs typeface="Calibri" pitchFamily="34" charset="0"/>
              </a:rPr>
              <a:t>аясындағы мәдениетті қатып-семіп қалған, өзгеріссіз әлем дейтін пікірлер де әдебиетте жиі кездеседі. Алайда, бұл осы мәдениетке тынымсыз қозғалыс тән екендігін аңғармаудан туады. Шексіз далада бір орында тоқталып қалу көшпелілік тіршілікке сәйкес келмейді. Ол мезгілдік, вегитациялық заңдылықтарға бағынып, қозғалыс шеңберінен шықпайды. Әрине бұл қозғалыс негізінен қайталанбалы, тұрақты сипатта болады. Қуаң даланы игеру табиғатты өзгертуге емес, қайта оның ажырамас бір бөлігіне айналуға бағытталған. Яғни, адам табиғат құбылыстарына тәуелді болып қалады.</a:t>
            </a:r>
            <a:endParaRPr lang="ru-RU" sz="1200" dirty="0">
              <a:latin typeface="Calibri" pitchFamily="34" charset="0"/>
              <a:cs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40960" cy="5688632"/>
          </a:xfrm>
        </p:spPr>
        <p:txBody>
          <a:bodyPr>
            <a:normAutofit/>
          </a:bodyPr>
          <a:lstStyle/>
          <a:p>
            <a:pPr indent="457200" algn="just">
              <a:spcBef>
                <a:spcPts val="600"/>
              </a:spcBef>
            </a:pPr>
            <a:r>
              <a:rPr lang="kk-KZ" sz="1200" dirty="0">
                <a:latin typeface="Calibri" pitchFamily="34" charset="0"/>
                <a:cs typeface="Calibri" pitchFamily="34" charset="0"/>
              </a:rPr>
              <a:t>Біздің заманымыздан бұрынғы 5 мың жылдықта басталған неолит тас құралдарын барынша пайдаланған дәуір болды. </a:t>
            </a:r>
            <a:r>
              <a:rPr lang="kk-KZ" sz="1200" dirty="0" smtClean="0">
                <a:latin typeface="Calibri" pitchFamily="34" charset="0"/>
                <a:cs typeface="Calibri" pitchFamily="34" charset="0"/>
              </a:rPr>
              <a:t>Бұл кезде еңбек құралдары  жетілдіріліп, жаңадан бұрғылау, тастарды тегістеу, ағашты арамен кесу сияқты жаңа технологиялық әдістер қолданылған. Қиын өңделетін тастар бірте-бірте тұрмысқа, шаруашылыққа пайдаланылды, тас балталар, кетпендер, келілер, дән үккіштер, келсаптар жасала бастады. Неолит дәуірінде Қазақстан жерінде кен кәсібі мен тоқымашылықтың бастамалары дүниеге келген. Сонымен қатар керамикалық ыдыс жасау іске аса бастады. Әлеуметтік жағынан алғанда неолит дәуірі аналық рулық қауым дәуірі еді. Онда бірігіп еңбек ету және өндіріс құрал-жабдықтарына ортақ меншік үстем болды. Осы кезде тайпа бірлестіктері құрылды. Тайпалар туыстық жағына және шаруашылықтың түріне қарай құрылды. Ежелгі қазақ жеріндегі тайпалар аңшылықпен, балық аулаумен, өсімдіктерді жинаумен шұғылданған. Кейініректе олар мал өсірумен , егіншілікпен және кен өнеркәсібімен шұғылдана бастады.Сөйтіп, өндіруші шаруашылық пайда болды. Бұл өндіруші шаруашылық табиғаттың дайын өнімдерін иемдену орнына – жиын-терін мен аң аулаудың орнына келді.Қазіргі уақытта Қазақстан жерінде 600-дей ескерткіш қалдықтары сақталған. Біздің заманымыздан бұрынғы екі мың жылдықта ежелгі Қазақстан аумағында мал және егіншілік шаруашылығымен қоса металл өңдеу кәсібі дами бастады. Мұның өзі Қазақстан жеріндегі әлеуметтік-экономикалық жағдайларды өзгертуге жол ашты. Мал өсіруші тайпалар ірі және қуатты бірлестіктер құрды. Бұлардың арасында әр түрлі себептермен келіспеушіліктер болып, қарулы қақтығыстар да орын алды. Қару енді жабайы аңдарды аулау үшін ғана емес, сонымен қатар тайпалардың соқтығыстарына да жиі қолданылатын болды. Қару жасау бірте-бірте металл өңдеудің дербес саласына айналды.Б.з.б</a:t>
            </a:r>
            <a:r>
              <a:rPr lang="kk-KZ" sz="1200" dirty="0">
                <a:latin typeface="Calibri" pitchFamily="34" charset="0"/>
                <a:cs typeface="Calibri" pitchFamily="34" charset="0"/>
              </a:rPr>
              <a:t>. 2 мың жылдықтың ортасында Қазақстан тайпалары қола заттарын жасауды меңгерген. Қола - әр түрлі өлшемдегі мыс пен қалайынның, кейде сүрменің, күшаланың, қорғасынның қорытпасы. Мыспен салыстырғанда қола өте қатты және балқыту температурасы төмен, түсі алтын сияқты әдемі болып келеді. Ол еңбек құралдары мен қару жасау үшін қолданылатын негізгі шикізат болып табылды. Қазақстан жеріндегі ертедегі адамдар түсті металдар өңдеуге, әсіресе мал  өсіруге мықтап көңіл бөлген. Сөйтіп, б.з.б. 2 мың жылдықтың аяғында – I мың жылдықтың басында дала халықтары шаруашылықтың жаңа түрі </a:t>
            </a:r>
            <a:r>
              <a:rPr lang="kk-KZ" sz="1200" dirty="0" smtClean="0">
                <a:latin typeface="Calibri" pitchFamily="34" charset="0"/>
                <a:cs typeface="Calibri" pitchFamily="34" charset="0"/>
              </a:rPr>
              <a:t>-көшпелі </a:t>
            </a:r>
            <a:r>
              <a:rPr lang="kk-KZ" sz="1200" dirty="0">
                <a:latin typeface="Calibri" pitchFamily="34" charset="0"/>
                <a:cs typeface="Calibri" pitchFamily="34" charset="0"/>
              </a:rPr>
              <a:t>мал шаруашылығына ауысады.</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40960" cy="5688632"/>
          </a:xfrm>
        </p:spPr>
        <p:txBody>
          <a:bodyPr>
            <a:normAutofit/>
          </a:bodyPr>
          <a:lstStyle/>
          <a:p>
            <a:pPr indent="457200" algn="just">
              <a:spcBef>
                <a:spcPts val="600"/>
              </a:spcBef>
            </a:pPr>
            <a:r>
              <a:rPr lang="kk-KZ" sz="1200" dirty="0">
                <a:latin typeface="Calibri" pitchFamily="34" charset="0"/>
                <a:cs typeface="Calibri" pitchFamily="34" charset="0"/>
              </a:rPr>
              <a:t>Қола дәуірінде Сібірдің, Қазақстанның және Орта Азияның кең-байтақ далаларын тегі және тарихи тағдырының ортақтығы жағынан туыс тайпалар мекендеді. Бұл тайпалар бір үлгідегі, бір-біріне ұқсас мәдениет қалдырды. Олар қалдырған ескерткіштердің табылған жері Сібірдегі Ачинск қаласы маңындағы  Андронов селосының атымен ғылымда шартты түрде «Андронов мәдениеті» деп аталды. </a:t>
            </a:r>
            <a:r>
              <a:rPr lang="kk-KZ" sz="1200" dirty="0" smtClean="0">
                <a:latin typeface="Calibri" pitchFamily="34" charset="0"/>
                <a:cs typeface="Calibri" pitchFamily="34" charset="0"/>
              </a:rPr>
              <a:t>Андронов </a:t>
            </a:r>
            <a:r>
              <a:rPr lang="kk-KZ" sz="1200" dirty="0">
                <a:latin typeface="Calibri" pitchFamily="34" charset="0"/>
                <a:cs typeface="Calibri" pitchFamily="34" charset="0"/>
              </a:rPr>
              <a:t>мәдениетінің негізгі орталықтарының бірі-Қазақстан </a:t>
            </a:r>
            <a:r>
              <a:rPr lang="kk-KZ" sz="1200" dirty="0" smtClean="0">
                <a:latin typeface="Calibri" pitchFamily="34" charset="0"/>
                <a:cs typeface="Calibri" pitchFamily="34" charset="0"/>
              </a:rPr>
              <a:t>Жері</a:t>
            </a:r>
            <a:r>
              <a:rPr lang="kk-KZ" sz="1200" dirty="0">
                <a:latin typeface="Calibri" pitchFamily="34" charset="0"/>
                <a:cs typeface="Calibri" pitchFamily="34" charset="0"/>
              </a:rPr>
              <a:t>. Археологиялық деректерге қарағанда, Андронов мәдениеті дәуірінде халық-  тың басым көпшілігі отырықшылықта өмір сүрген. Өзендердің, көлдердің жағасындағы жайылымы мол жерлерге орналасқан патриархаттық отбасылардың үйлері мен үлкен жер төлелері болған. Олардың жанынан әр түрлі шаруашылық жайлар мен мал қамайтын орындар салынған. Өйткені, бұл кезде мал бағу кәсібі басымырақ еді. Тайпалар малшылық-егіншілікпен аралас </a:t>
            </a:r>
            <a:r>
              <a:rPr lang="kk-KZ" sz="1200" dirty="0" smtClean="0">
                <a:latin typeface="Calibri" pitchFamily="34" charset="0"/>
                <a:cs typeface="Calibri" pitchFamily="34" charset="0"/>
              </a:rPr>
              <a:t>шұғылданды.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Андронов </a:t>
            </a:r>
            <a:r>
              <a:rPr lang="kk-KZ" sz="1200" dirty="0">
                <a:latin typeface="Calibri" pitchFamily="34" charset="0"/>
                <a:cs typeface="Calibri" pitchFamily="34" charset="0"/>
              </a:rPr>
              <a:t>мәдениеті дәуірінде адамдар металдан еңбек құралдарын, қарулар және сәндік заттар жасауды жақсы білген. Олар түбі шығыңқы балталар, сағасында ойығы бар пышақтар, балға, шоттар, найзалар мен жебелердің өзгеше ұштары, білезіктер, айналар, моншақтар және әр түрлі ілмешектер, егінді оратын орақ, пішенді шабатын шалғы сияқты құралдарды өздері жасап күнделікті тұрмыста кеңінен </a:t>
            </a:r>
            <a:r>
              <a:rPr lang="kk-KZ" sz="1200" dirty="0" smtClean="0">
                <a:latin typeface="Calibri" pitchFamily="34" charset="0"/>
                <a:cs typeface="Calibri" pitchFamily="34" charset="0"/>
              </a:rPr>
              <a:t>қолданды.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Андронов </a:t>
            </a:r>
            <a:r>
              <a:rPr lang="kk-KZ" sz="1200" dirty="0">
                <a:latin typeface="Calibri" pitchFamily="34" charset="0"/>
                <a:cs typeface="Calibri" pitchFamily="34" charset="0"/>
              </a:rPr>
              <a:t>мәдениетінің алғашқы ескерткіштерін 1914 жылы А.Я. Тугаринов ашты. Содан бергі өткен уақыт ішінде Кеңес елінде, сонымен бірге Қазақстанда бұл мәдениетке қатысты орасан көп археологиялық материалдар жиналды. Андронов мәдениеті қола дәуірінің алғашқы кезеңін (б.з.б. XVIII-XVI ғасырлар) және орта кезеңін (б.з.б. XV-X ғасырлар) түгелдей </a:t>
            </a:r>
            <a:r>
              <a:rPr lang="kk-KZ" sz="1200" dirty="0" smtClean="0">
                <a:latin typeface="Calibri" pitchFamily="34" charset="0"/>
                <a:cs typeface="Calibri" pitchFamily="34" charset="0"/>
              </a:rPr>
              <a:t>қамтиды.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Орталық </a:t>
            </a:r>
            <a:r>
              <a:rPr lang="kk-KZ" sz="1200" dirty="0">
                <a:latin typeface="Calibri" pitchFamily="34" charset="0"/>
                <a:cs typeface="Calibri" pitchFamily="34" charset="0"/>
              </a:rPr>
              <a:t>Қазақстанда қола дәуірінің соңғы кезеңінде (б.з.б. X-VIII ғасырлар) Андронов мәдениетімен салыстырғанда анағұрлым жоғары Дәндібай-Беғазы мәдениеті болғанын білеміз. Ол Қарағанды қаласы маңындағы Дәндібай ауылында және Балқаштың солтүстік төңірегіндегі Беғазы қойнауында қола ескерткіштерінің алғашқы қазылған жеріне қарай аталған. Дәндібай-Беғазы мәдениеті Атасу өзенінен Ертіске дейінгі байтақ даладан табылған көптеген ескерткіштерімен сипатталынады. Олардың қатарына Ақсу-Аюлы-2, Ортау-2, Байбала-2, Бесоба, Бұғылы-3 кешендері жатады. Бұл ескерткіштерге тән нәрсе, бір жағынан Андроновтық дәстүрлердің сақталуы, екінші жағынан, мәдениеттің жаңа элементтерінің,тұрпаты ерекше бейіттік тамдардың, жатаған, домалақ ыдыстардың пайда болуы. Жерлеу ғұрпы да Андронов мәдениетіне тән емес. Әдеттегі бүктелген қаңқалармен қатар аяқтарын созып, шалқасынан жатқызылған қаңқалар да кездеседі. Мұндай жерлеу ғұрпы кейінгі ерте темір дәуірінде Қазақстан жерінде тұрған малшы тайпаларда кеңінен тараған.</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6120680"/>
          </a:xfrm>
        </p:spPr>
        <p:txBody>
          <a:bodyPr>
            <a:normAutofit/>
          </a:bodyPr>
          <a:lstStyle/>
          <a:p>
            <a:pPr indent="457200" algn="just">
              <a:spcBef>
                <a:spcPts val="600"/>
              </a:spcBef>
            </a:pPr>
            <a:r>
              <a:rPr lang="kk-KZ" sz="1200" dirty="0">
                <a:latin typeface="Calibri" pitchFamily="34" charset="0"/>
                <a:cs typeface="Calibri" pitchFamily="34" charset="0"/>
              </a:rPr>
              <a:t>Беғазы мәдениеті дәуірінде жерленгендерден мүлік теңсіздігінің болғанын да байқаймыз. </a:t>
            </a:r>
            <a:r>
              <a:rPr lang="kk-KZ" sz="1200" dirty="0" smtClean="0">
                <a:latin typeface="Calibri" pitchFamily="34" charset="0"/>
                <a:cs typeface="Calibri" pitchFamily="34" charset="0"/>
              </a:rPr>
              <a:t>Басына обалар жасалып, оның айналасы ірі гранит тақталармен белдеуленген молалар да кездеседі. Бұл патриархаттық-рулық қоғамның көрнекті мүшелерінің қабырлары. Тағы малдарды, жануарларды қолға үйрету көшпелілер қоғамы дамуының заңды кезеңі.</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Қазақстан жерінде мал шаруашылығымен қатар неолит дәуірінен бастап егіншілік дамыған. Мәселен, Усь-Нарым қонысында (Шығыс Қазақстан) табылған қыстырма орақтар егіншіліктің болғанын көрсетеді. Тастан астық үгетін құралдар: астық түйгіштер, тоқпашалар, келілер, келсаптар жасалған. Егін жинауда алғашқы кезде пышақ пайдаланылған болса, соңғы қола дәуірінде әр түрлі қола және мыс орақ, шалғы қолданылады. Алқаптарда негізінен бидай, қарабидай, тары егілген. Қоныстарды мекендеушілерде керамика ыдыстарын жасау кеңінен дамыған. Оның бәрі шаруашылық пен тұрмыста пайдалануға арналды. Бұл тұстағы құмыра жасаушылардың көбі әйелдер болды. Күйдірген балшықтан ыдыс-аяқтардың бірнеше түрі жасалған. Ыдыстарға әшекейлеп өрнек салын- ған. Соңғы қола дәуіріндегі құмыралардың дені иіні дөңгелек, бүйірі шығыңқы болып жасалынды. Қола дәуіріндегі тайпалар жауынгерлік қару жасап, оларды үнемі жетілдіріп отырған. Ол кездегі негізгі қарулар найза, күрзі, дүмі шығыңқы балта, шот болды. Кейбір жауынгелердің қанжарлары болған. Рулық құрылыстың  ыдырағанын және мүлік теңсіздігінің шыққанын қорымдардың қалдықтарынан да көруге болады. Кедейлердің қабірлері қарапайым және саймандары да қарапайым. Ал байлардың қабірлерінен алтын және қола заттар мен шебер өрнектелген балшық ыдыстары табылған. Отбасы иесінің, ру мен тайпа көсемдерінің молалары үстіне биік етіп топырақ оба үйілген немесе үлкен-үлкен гранит тастардан қоршау жасалынған. Қола дәуіріндегі тайпалардың діни нанымдары мен сенімдеріне келетін болсақ, ол тұстағы адамдардың тұрмысы мен әл-ауқаты түгелдей табиғатқа тәуелді болғандықтан, олар табиғат күшін киелі рух деп білген. Бұл күштер ең алдымен су, күн, от, жануарлар мен өсімдіктер дүниесі еді. Күн мен от жарық жылылықты береді, мұның бәрі қайырымды құдіретті рухтармен байланыстырылды. Адам мен жануарларға сусыз өмір жоқ, сондықтан суға да, сол сияқты, ай мен жұлдызға да табыну сияқты наным күшті болды. Қола дәуірінің тайпалары ата-бабаларына сыйынған және о дүниеге сенген. Ауру адамдарды емдеу және оларды өлімнен сақтап қалу әрекеттері де болып отырған. Ол әрекеттер нәтиже бермеген жағдайда өлген адамды о дүниеге қажет деп санаушылық, о дүниеде тамақ керек деп, тамақ пен киіммен, құралдарымен қару-жарағымен, сәндік заттарымен барынша жақсылап көму – қола дәуіріндегілерге тән рәсім. Қола дәуірінде күнге, отқа, суға, айға, жұлдыздарға және қорғаушы рухтарға арнап құрбан шалу ғадеті де болған. Кейін келе адамның ой-өрісінің өсуі нәтижесінде, оның өзі туралы және табиғат жөнінде ұғымы күрделілене түсті, сөйтіп, діни дүниетаным келіп шықты. Қорытып айтқанда, қола дәуірінің соңғы кезінде өндірістік жабдықтарға және өндіріс өніміне ортақ меншіктің пайда болуына байланысты қоғамда қауымдық құрылыс ыдырап, отбасылық меншік пайда болды.</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62674"/>
          </a:xfrm>
        </p:spPr>
        <p:txBody>
          <a:bodyPr>
            <a:normAutofit/>
          </a:bodyPr>
          <a:lstStyle/>
          <a:p>
            <a:pPr indent="457200" algn="just">
              <a:spcBef>
                <a:spcPts val="600"/>
              </a:spcBef>
            </a:pPr>
            <a:r>
              <a:rPr lang="kk-KZ" sz="1200" dirty="0" smtClean="0">
                <a:latin typeface="Calibri" pitchFamily="34" charset="0"/>
                <a:cs typeface="Calibri" pitchFamily="34" charset="0"/>
              </a:rPr>
              <a:t>Біздің заманымыздан бұрынғы V ғасырдың 40-жылдар аяғында грек тарихшысы Геродоттың «Тарих» деп аталатын еңбегінде және басқа қол жазбаларда біздің заманымыздан бұрынғы I мың жылдың орта шенінде Орта Азия мен Қазақстан жерінде сақ деп аталатын бірнеше тайпалардың қуатты жауынгер одақтары болғаны айтылады. Ол одақтар массагеттер, каспийшілер, есседондар, кейініректе алаңдар, сарматтардан тұрған. Геродоттың айтуынша: Сақтар скиф тайпалары, бастарына тік тұратын төбесі шошақ тығыз киізден істелінген бөрік және шалбар киген. Олар садақ, қысқа семсер және айбалтамен қаруланған тамаша атқыш жауынгерлер. Сақтардың </a:t>
            </a:r>
            <a:r>
              <a:rPr lang="kk-KZ" sz="1200" dirty="0">
                <a:latin typeface="Calibri" pitchFamily="34" charset="0"/>
                <a:cs typeface="Calibri" pitchFamily="34" charset="0"/>
              </a:rPr>
              <a:t>мал шаруашылығының негізгі бағыты қой шаруашылығы еді. Оның еті мен сүті ғана емес, сонымен бірге киіз басу, арқан есу үшін жүні де іске асты. Сақтардың тұрмысында жылқы да үлкен рөль атқарады. Өйткені ол мінсе көлік, жесе тамақ, ішсе сүті сусын қымыз. Б.з.б. I мың жылдықтың орта шенінде, яғни сақ заманында өндірістің мамандырылған түрлері болды. Бұлар руданы өндіру және өңдеу, темір ұсталығы, темірді құю және зергерлік істер еді. Сақтар темірден үзеңгі, ауыздық жасауды үйреніп, соғыс құралдарын, қару-жарақтарды, жебенің ұштарын, қысқа семсерлер-ақинақ, қанжар, ұзын семсерлер, найза, түрлі балталар жасады. Металл өңдеумен бірге қолөнердің тұрмыстық ыдыс-аяқ жасау, тас қашау, сүйек ою, тері илеу, жіп иіру және тоқымашылықтың түрлері де болды. Темірден пышақ, металдан ыдыс, балта, темір ілгектер, шоттар, қашаулар т.б. заттар </a:t>
            </a:r>
            <a:r>
              <a:rPr lang="kk-KZ" sz="1200" dirty="0" smtClean="0">
                <a:latin typeface="Calibri" pitchFamily="34" charset="0"/>
                <a:cs typeface="Calibri" pitchFamily="34" charset="0"/>
              </a:rPr>
              <a:t>жасалынды. Сармат </a:t>
            </a:r>
            <a:r>
              <a:rPr lang="kk-KZ" sz="1200" dirty="0">
                <a:latin typeface="Calibri" pitchFamily="34" charset="0"/>
                <a:cs typeface="Calibri" pitchFamily="34" charset="0"/>
              </a:rPr>
              <a:t>тайпаларының басты кәсібі көшпелі мал шаруашылығы болды. Сарматтар көбінесе жылқы мен қой өсірген. Ғұндардың басты шаруашылығы мал өсіру, соның ішінде жылқы және қой бағу. Оларда сонымен қатар отырықшылық пен егін шаруашылығы да болған, қолөнері де дамыған. Тұрмыста қажетті бұйымдарды металдан, тастан, ағаштан, сүйектен, мүйізден, балшықтан жасаған. Керамика ісі өркендеген. Олар Қытай және т.б. елдермен сауда жүргізген. V ғасырға қарай Солтүстік Моңғолиядан Орта Азиядағы Әмудария өзенінің бойына дейін созылған кең байтақ жердің бәрін тирек (телэ) деген атпен бірнеше тайпалар мекен етті. Солардың бірі-түрік тайпасы. Түрік деген ат алғаш рет 542-жылы аталады. Қытайдың солтүстік батысында орналасқан Вэй князьдігіне түріктер (туцюе) жыл сайын шабуыл жасап, ойрандап отырғандығы жөнінде айтылады. Қытайлар түріктерді сюнну-ғұндар деп </a:t>
            </a:r>
            <a:r>
              <a:rPr lang="kk-KZ" sz="1200" dirty="0" smtClean="0">
                <a:latin typeface="Calibri" pitchFamily="34" charset="0"/>
                <a:cs typeface="Calibri" pitchFamily="34" charset="0"/>
              </a:rPr>
              <a:t>атаған. V </a:t>
            </a:r>
            <a:r>
              <a:rPr lang="kk-KZ" sz="1200" dirty="0">
                <a:latin typeface="Calibri" pitchFamily="34" charset="0"/>
                <a:cs typeface="Calibri" pitchFamily="34" charset="0"/>
              </a:rPr>
              <a:t>ғасырға қарай Солтүстік Моңғолиядан Орта Азиядағы Әмудария өзенінің бойына дейін созылған кең байтақ жердің бәрін тирек (телэ) деген атпен бірнеше тайпалар мекен етті. Солардың бірі-түрік тайпасы. Түрік деген ат алғаш рет 542-жылы аталады. Қытайдың солтүстік батысында орналасқан Вэй князьдігіне түріктер (туцюе) жыл сайын шабуыл жасап, ойрандап отырғандығы жөнінде айтылады. Қытайлар түріктерді сюнну-ғұндар деп атаған. Қазақстан жерінде VI-Х11 ғ. өмір сүрген түрік тайпалары өздеріне тән үлкен материалдық мәдениет қалдырған. Олардың қалдықтары, әсіресе, соңғы жылдары жүргізілген археологиялық зерттеулердің нәтижесінде белгілі болып отыр</a:t>
            </a:r>
            <a:r>
              <a:rPr lang="kk-KZ" sz="1200" dirty="0" smtClean="0">
                <a:latin typeface="Calibri" pitchFamily="34" charset="0"/>
                <a:cs typeface="Calibri" pitchFamily="34" charset="0"/>
              </a:rPr>
              <a:t>.</a:t>
            </a:r>
            <a:endParaRPr lang="kk-KZ" sz="1200" dirty="0">
              <a:latin typeface="Calibri" pitchFamily="34" charset="0"/>
              <a:cs typeface="Calibri"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6120680"/>
          </a:xfrm>
        </p:spPr>
        <p:txBody>
          <a:bodyPr>
            <a:normAutofit/>
          </a:bodyPr>
          <a:lstStyle/>
          <a:p>
            <a:pPr indent="457200" algn="just">
              <a:spcBef>
                <a:spcPts val="600"/>
              </a:spcBef>
            </a:pPr>
            <a:r>
              <a:rPr lang="kk-KZ" sz="1200" dirty="0">
                <a:latin typeface="Calibri" pitchFamily="34" charset="0"/>
                <a:cs typeface="Calibri" pitchFamily="34" charset="0"/>
              </a:rPr>
              <a:t>Түркі дәуіріндегі материалдық мәдениет қалдықтарының түрлері негізінен адамдардың шұғылданған шаруашылықтарымен  байланысты болған. Оған археологиялық қазба зерттеулері нәтижесінде табылған заттар толық дәлел бола алады. Мәселен, түркі дәуірі кезіндегі обалардан көбірек кездесетін заттар: қол диірмендер, үккіштер, темір орақ т.б. құрал-жабдықтар. Бұлар ол кездегі халықтардың егін шаруашылығымен айналысқан жағдайын байқатады. Ал түркі тайпаларының мал шаруашылығымен  кеңінен айналысқандығын археологиялық қазбалардың барысында молырақ кездесетін темірден жасалған ат әбзелдері (ауыздықтар, олардың әшекейлері, үзеңгілер) құрал-сайман, қару-жарақтар, әсіресе, темір семсерлер, найзалар, олардың ұштары т.б. көрсетеді. Олардың барлығы сол кездегі түркі тайпаларының темір қорытуды жақсы меңгергендігін дәлелдейді. Сондай-ақ, ғылыми қазба жұмыстары кезінде түркілердің зираттарынан құрал-саймандар, қару жарақтармен қатар қолөнер бұйымдары, әшекейлік заттар өте көп кездеседі. Олардың ішінде: кіселер, белдіктер, омырауға тағатын алқалар т.б. бар. Кіселер алтын, күміс және қымбат бағалы тастармен безендіріліп отырған. Түркілер тамаша етікшілер болған. Табылған аяқ киімдердің ішінде өкшесі биік емес, қайқы бас етіктер және кебіс қалдықтары  </a:t>
            </a:r>
            <a:r>
              <a:rPr lang="kk-KZ" sz="1200" dirty="0" smtClean="0">
                <a:latin typeface="Calibri" pitchFamily="34" charset="0"/>
                <a:cs typeface="Calibri" pitchFamily="34" charset="0"/>
              </a:rPr>
              <a:t>кездеседі.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Түркі </a:t>
            </a:r>
            <a:r>
              <a:rPr lang="kk-KZ" sz="1200" dirty="0">
                <a:latin typeface="Calibri" pitchFamily="34" charset="0"/>
                <a:cs typeface="Calibri" pitchFamily="34" charset="0"/>
              </a:rPr>
              <a:t>халықтарының  материалдық мәдениеті жөнінде айтқанда, әсіресе, зираттардың басына тастан жасалған мүсіндердің көптеп қойылғандығы көңіл аударады. Олар: балбал тастар, тас келіншектер т.б. Бұл тас мүсіндер Қазақстанның  барлық аймақтарында көптеп кездеседі. Олар түркі тайпаларының ішінде қол өнерінің, әсіресе, тас қашайтын  шеберлердің болғандығын </a:t>
            </a:r>
            <a:r>
              <a:rPr lang="kk-KZ" sz="1200" dirty="0" smtClean="0">
                <a:latin typeface="Calibri" pitchFamily="34" charset="0"/>
                <a:cs typeface="Calibri" pitchFamily="34" charset="0"/>
              </a:rPr>
              <a:t>көрсетеді.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Қыпшақ </a:t>
            </a:r>
            <a:r>
              <a:rPr lang="kk-KZ" sz="1200" dirty="0">
                <a:latin typeface="Calibri" pitchFamily="34" charset="0"/>
                <a:cs typeface="Calibri" pitchFamily="34" charset="0"/>
              </a:rPr>
              <a:t>тайпаларының көшіп-қону аймағы кейде мыңнан астам шақырым жерді қамтыған. Негізгі жайылымдардың орны мен көшу жолдары және осы бағыттағы жинақталған сан ғасырлық тәжірибе ұрпақтан-ұрпаққа көшіп отырды. Көшу жолдары мен жайылымдарды бөлу қоғамның қалыпты тіршілігін қамтамасыз еткен жайылымдық-көшпелі жүйенің негізгі шарты болды. Қыпшақтардың басты шаруашылығы мал өсіру болды. Олар жылқы, қой, сиыр, өгіз, түйе өсірді.</a:t>
            </a:r>
            <a:endParaRPr lang="ru-RU" sz="1200" dirty="0">
              <a:latin typeface="Calibri" pitchFamily="34" charset="0"/>
              <a:cs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688632"/>
          </a:xfrm>
        </p:spPr>
        <p:txBody>
          <a:bodyPr>
            <a:normAutofit/>
          </a:bodyPr>
          <a:lstStyle/>
          <a:p>
            <a:pPr indent="457200" algn="just">
              <a:spcBef>
                <a:spcPts val="600"/>
              </a:spcBef>
            </a:pPr>
            <a:r>
              <a:rPr lang="kk-KZ" sz="1200" dirty="0">
                <a:latin typeface="Calibri" pitchFamily="34" charset="0"/>
                <a:cs typeface="Calibri" pitchFamily="34" charset="0"/>
              </a:rPr>
              <a:t>Қыпшақтар малының құрамында қыс кезінде тебіндеп жаюға неғұрлым бейімделген жылқы мен қой басым болған. Өйткені жылқы басты көлік құралы және қыпшақтар сиыр мен қой етінен жылқы етін артық көрді. Бие сүтінен тамаша, шипалы сусын қымыз, ал қойдың жүні мен терісінен жылы киім дайындалды. Қыпшақтар қой, жылқы шаруашылығымен қатар ірі қара өсірумен де айналысты. Бірақ саны жағынан ол әлде қайда аз болды. Өйткені сиырлар мен өгіздер көшкен кезде алыс қашықтыққа көп жүрісті көтере алмайтын еді. Сондықтан ірі қара өсірумен жартылай көшпелі, тұрақты қыстаулары бар қыпшақ кедей топтары айналысқан. Өгіздер көбіне арбаларға жегуге пайдаланылған. Батыс Қазақстан аймақтарында қыпшақтардың жекеленген топтары түйе шаруашылығымен де шұғылданған. Түйе құмды, топырағы ащы, тұзды және шөпсіз жерлерде ең пайдалы да қолайлы үй жануары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Қыпшақтар </a:t>
            </a:r>
            <a:r>
              <a:rPr lang="kk-KZ" sz="1200" dirty="0">
                <a:latin typeface="Calibri" pitchFamily="34" charset="0"/>
                <a:cs typeface="Calibri" pitchFamily="34" charset="0"/>
              </a:rPr>
              <a:t>аңшылықпен де айналысқан. Олар аң аулағанда садақ пен жебеден басқа лашын, бүркіт сияқты құстарды, жүйрік тазыларды пайдаланған. Бағалы аң терілерін қыпшақтар басқа елдерге шығарып, сауда қатынасын </a:t>
            </a:r>
            <a:r>
              <a:rPr lang="kk-KZ" sz="1200" dirty="0" smtClean="0">
                <a:latin typeface="Calibri" pitchFamily="34" charset="0"/>
                <a:cs typeface="Calibri" pitchFamily="34" charset="0"/>
              </a:rPr>
              <a:t>жүргізген.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Қыпшақ </a:t>
            </a:r>
            <a:r>
              <a:rPr lang="kk-KZ" sz="1200" dirty="0">
                <a:latin typeface="Calibri" pitchFamily="34" charset="0"/>
                <a:cs typeface="Calibri" pitchFamily="34" charset="0"/>
              </a:rPr>
              <a:t>қоғамында малсыз кедейлер егіншілікпен, соның ішінде өзен бойларында суармалы егіншілікпен айналысқан. Оны Ұлытау және Торғай аймақтарындағы суландыру жүйелерінің, көптеген бөгеттердің, құдықтар мен тоғандардың қалдық орындары көрсетеді. Қыпшақтарда үй кәсібі, қолөнер  жақсы </a:t>
            </a:r>
            <a:r>
              <a:rPr lang="kk-KZ" sz="1200" dirty="0" smtClean="0">
                <a:latin typeface="Calibri" pitchFamily="34" charset="0"/>
                <a:cs typeface="Calibri" pitchFamily="34" charset="0"/>
              </a:rPr>
              <a:t>дамыған.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Қыпшақтар </a:t>
            </a:r>
            <a:r>
              <a:rPr lang="kk-KZ" sz="1200" dirty="0">
                <a:latin typeface="Calibri" pitchFamily="34" charset="0"/>
                <a:cs typeface="Calibri" pitchFamily="34" charset="0"/>
              </a:rPr>
              <a:t>аңшылықпен де айналысқан. Олар аң аулағанда садақ пен жебеден басқа лашын, бүркіт сияқты құстарды, жүйрік тазыларды пайдаланған. Бағалы аң терілерін қыпшақтар басқа елдерге шығарып, сауда қатынасын </a:t>
            </a:r>
            <a:r>
              <a:rPr lang="kk-KZ" sz="1200" dirty="0" smtClean="0">
                <a:latin typeface="Calibri" pitchFamily="34" charset="0"/>
                <a:cs typeface="Calibri" pitchFamily="34" charset="0"/>
              </a:rPr>
              <a:t>жүргізген.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Қыпшақ </a:t>
            </a:r>
            <a:r>
              <a:rPr lang="kk-KZ" sz="1200" dirty="0">
                <a:latin typeface="Calibri" pitchFamily="34" charset="0"/>
                <a:cs typeface="Calibri" pitchFamily="34" charset="0"/>
              </a:rPr>
              <a:t>қоғамында малсыз кедейлер егіншілікпен, соның ішінде өзен бойларында суармалы егіншілікпен айналысқан. Оны Ұлытау және Торғай аймақтарындағы суландыру жүйелерінің, көптеген бөгеттердің, құдықтар мен тоғандардың қалдық орындары көрсетеді. Қыпшақтарда үй кәсібі, қолөнер  </a:t>
            </a:r>
            <a:r>
              <a:rPr lang="kk-KZ" sz="1200" dirty="0" smtClean="0">
                <a:latin typeface="Calibri" pitchFamily="34" charset="0"/>
                <a:cs typeface="Calibri" pitchFamily="34" charset="0"/>
              </a:rPr>
              <a:t>жақсы дамыған.</a:t>
            </a:r>
            <a:br>
              <a:rPr lang="kk-KZ" sz="1200" dirty="0" smtClean="0">
                <a:latin typeface="Calibri" pitchFamily="34" charset="0"/>
                <a:cs typeface="Calibri" pitchFamily="34" charset="0"/>
              </a:rPr>
            </a:b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568952" cy="5832648"/>
          </a:xfrm>
        </p:spPr>
        <p:txBody>
          <a:bodyPr>
            <a:noAutofit/>
          </a:bodyPr>
          <a:lstStyle/>
          <a:p>
            <a:pPr indent="457200" algn="just">
              <a:spcBef>
                <a:spcPts val="600"/>
              </a:spcBef>
            </a:pPr>
            <a:r>
              <a:rPr lang="kk-KZ" sz="1200" b="1" dirty="0">
                <a:latin typeface="Times New Roman" pitchFamily="18" charset="0"/>
                <a:cs typeface="Times New Roman" pitchFamily="18" charset="0"/>
              </a:rPr>
              <a:t>15. ҚАЗАҚСТАНДАҒЫ ОРТА ҒАСЫР МӘДЕНИЕТІ</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Times New Roman" pitchFamily="18" charset="0"/>
                <a:cs typeface="Times New Roman" pitchFamily="18"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Шығыс Ренессансының талай елдерді қамтыған және 500 жылдан артық өркендеген типі мұсылмандық мәдени өрлеу дәуірі екендігі белгілі.  Оның әл-Кинди, әл-Фараби, ибн-Сина, Фирдауси, Ж.Баласағұн, Қожа Ахмет Иассауи, Омар Хайям сияқты өкілдерінің рухани мұрасын меңгермей қазір мәдениетті адам деп есептелу қиын. Бұл жерде осы ұлы құбылыстың мұсылмандықпен қатысы қанша деген заңды сұрақ туады. Оның негізі де бар</a:t>
            </a:r>
            <a:r>
              <a:rPr lang="kk-KZ" sz="1200" dirty="0" smtClean="0">
                <a:latin typeface="Calibri" pitchFamily="34" charset="0"/>
                <a:cs typeface="Calibri" pitchFamily="34" charset="0"/>
              </a:rPr>
              <a:t>.</a:t>
            </a:r>
            <a:r>
              <a:rPr lang="kk-KZ" sz="1200" b="1" dirty="0" smtClean="0">
                <a:latin typeface="Calibri" pitchFamily="34" charset="0"/>
                <a:cs typeface="Calibri" pitchFamily="34" charset="0"/>
              </a:rPr>
              <a:t> </a:t>
            </a:r>
            <a:r>
              <a:rPr lang="kk-KZ" sz="1200" dirty="0">
                <a:latin typeface="Calibri" pitchFamily="34" charset="0"/>
                <a:cs typeface="Calibri" pitchFamily="34" charset="0"/>
              </a:rPr>
              <a:t>Әл-Фарабидің мәдениет туралы пікірлері негізінен араб мәдениетінің мына 4 тармағына байланысты: 1. Хақиқат (бір Алланың ақиқаттығын дәлелдеу). 2. Шариғат (мұсылмандық тұрмыс-салт заңдары). 3. Тарихат (Аллаға қызмет еткен әулиелер өмірі). 4. Марифат (білімділік, парасаттылық идеялары</a:t>
            </a:r>
            <a:r>
              <a:rPr lang="kk-KZ" sz="1200" dirty="0" smtClean="0">
                <a:latin typeface="Calibri" pitchFamily="34" charset="0"/>
                <a:cs typeface="Calibri" pitchFamily="34" charset="0"/>
              </a:rPr>
              <a:t>). </a:t>
            </a:r>
            <a:r>
              <a:rPr lang="kk-KZ" sz="1200" dirty="0">
                <a:latin typeface="Calibri" pitchFamily="34" charset="0"/>
                <a:cs typeface="Calibri" pitchFamily="34" charset="0"/>
              </a:rPr>
              <a:t>Шығыс Ренессансы туралы сөз еткенде оның тағы бір бастауы сопылық бағыт (суфизм) жөнінде айтпай кетуге болмайды. Қазақстан жеріндегі ұлы ғұламалар Жүсіп Баласағұн, Сүлеймен Бақырғани, әсіресе, Қожа Ахмет Иассауи шығармашылығында сопылық сарын үлкен орын алған. Онан соң Ренессанс идеясын тек Платон мен Аристотельдің шығыстық ізбасарлары қолдады деу де </a:t>
            </a:r>
            <a:r>
              <a:rPr lang="kk-KZ" sz="1200" dirty="0" smtClean="0">
                <a:latin typeface="Calibri" pitchFamily="34" charset="0"/>
                <a:cs typeface="Calibri" pitchFamily="34" charset="0"/>
              </a:rPr>
              <a:t>сыңаржақтылық.</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Сопылық </a:t>
            </a:r>
            <a:r>
              <a:rPr lang="kk-KZ" sz="1200" dirty="0">
                <a:latin typeface="Calibri" pitchFamily="34" charset="0"/>
                <a:cs typeface="Calibri" pitchFamily="34" charset="0"/>
              </a:rPr>
              <a:t>бағыт ислам әлемінде о баста ресми дінге қарсы оппозициялық қозғалыс ретінде туады. “Суфь” термині арабтың “жүн шекпен” деген сөзіне орайластырып алынған. Сопылар – киім талғамайтын, бар ойы руханилық төңірегіндегі тақуа </a:t>
            </a:r>
            <a:r>
              <a:rPr lang="kk-KZ" sz="1200" dirty="0" smtClean="0">
                <a:latin typeface="Calibri" pitchFamily="34" charset="0"/>
                <a:cs typeface="Calibri" pitchFamily="34" charset="0"/>
              </a:rPr>
              <a:t>адамдар.</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Қалалардың </a:t>
            </a:r>
            <a:r>
              <a:rPr lang="kk-KZ" sz="1200" dirty="0">
                <a:latin typeface="Calibri" pitchFamily="34" charset="0"/>
                <a:cs typeface="Calibri" pitchFamily="34" charset="0"/>
              </a:rPr>
              <a:t>өсіп өркендеуі, сауданың дамуы, ауыл шаруашылығы өнімдеріне сұранымды арттырған. Мұның өзі егіншілік пен мал шаруашылығының дамуына себепкер болады. Жауын-шашынның аз болуына байланысты Қазақстанда егіншілік көбінесе суармалы негізде </a:t>
            </a:r>
            <a:r>
              <a:rPr lang="kk-KZ" sz="1200" dirty="0" smtClean="0">
                <a:latin typeface="Calibri" pitchFamily="34" charset="0"/>
                <a:cs typeface="Calibri" pitchFamily="34" charset="0"/>
              </a:rPr>
              <a:t>дамыды.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V1-XII </a:t>
            </a:r>
            <a:r>
              <a:rPr lang="kk-KZ" sz="1200" dirty="0">
                <a:latin typeface="Calibri" pitchFamily="34" charset="0"/>
                <a:cs typeface="Calibri" pitchFamily="34" charset="0"/>
              </a:rPr>
              <a:t>ғасырларда Орта Азия мен Қазақстанда қалалар тез өсті. Олар сауда мен қолөнердің, дін мен мәдениеттің тірегіне айналды. Батыс Түркістан жерінде Суяб, Құлан, Мерке, Тараз, Отырар, Исфиджаб сияқты қалалар бой </a:t>
            </a:r>
            <a:r>
              <a:rPr lang="kk-KZ" sz="1200" dirty="0" smtClean="0">
                <a:latin typeface="Calibri" pitchFamily="34" charset="0"/>
                <a:cs typeface="Calibri" pitchFamily="34" charset="0"/>
              </a:rPr>
              <a:t>көтерді.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Орта </a:t>
            </a:r>
            <a:r>
              <a:rPr lang="kk-KZ" sz="1200" dirty="0">
                <a:latin typeface="Calibri" pitchFamily="34" charset="0"/>
                <a:cs typeface="Calibri" pitchFamily="34" charset="0"/>
              </a:rPr>
              <a:t>ғасырда Қазақстан өзінің қалалары арқылы әлемдік қарым-қатынастан тысқары қалмай, Еуропа және Азия елдерімен Жібек жолы арқылы сауда жасасып, байланысын үзген жоқ. Бұл кезде Қазақстанның оңтүстігінде басты ірі қалалардың бірі-Исфиджаб (қазіргі Сайрам) болды. X-XII ғасырларда тікелей сауда орталығы ретінде мәлім болған Исфиджабта тауарлардың көптеген түрлері өндіріліп, осы жерден басқа жақтарға мата, қару-жарақ, мыс пен темір әкетіліп </a:t>
            </a:r>
            <a:r>
              <a:rPr lang="kk-KZ" sz="1200" dirty="0" smtClean="0">
                <a:latin typeface="Calibri" pitchFamily="34" charset="0"/>
                <a:cs typeface="Calibri" pitchFamily="34" charset="0"/>
              </a:rPr>
              <a:t>тұрды.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Қазақстанның </a:t>
            </a:r>
            <a:r>
              <a:rPr lang="kk-KZ" sz="1200" dirty="0">
                <a:latin typeface="Calibri" pitchFamily="34" charset="0"/>
                <a:cs typeface="Calibri" pitchFamily="34" charset="0"/>
              </a:rPr>
              <a:t>Сырдарияның орта бойына орналасқан ірі қалаларының бірі-Отырар. Араб-парсы деректемелерінде Отырар қаласы Фараб, одан бұрын Тарбан (Трабан) деп те аталған. IX ғасырдың бас кезінде арабтар Фадл-ибн Сахлдың басқаруымен Отырар аймағын басып алуға тырысты. Ол шекаралық әскерінің бастығын өлтірді және Қарлұқ жабғуының ұлдарын қолға түсірді деп хабарлайды деректемелер. VII-VIII ғасырларда Отырар шахристаны мұнаралары бар дуалдармен қоршалған. Отырар өмірі X-XII ғасырдан кейін де жалғасып, оның орта Сырдария өңірінің экономикасы мен мәдениетіне ықпалы күшті болған</a:t>
            </a:r>
            <a:r>
              <a:rPr lang="kk-KZ" sz="1200" dirty="0" smtClean="0">
                <a:latin typeface="Calibri" pitchFamily="34" charset="0"/>
                <a:cs typeface="Calibri" pitchFamily="34"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endParaRPr lang="ru-RU" sz="12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62674"/>
          </a:xfrm>
        </p:spPr>
        <p:txBody>
          <a:bodyPr>
            <a:normAutofit/>
          </a:bodyPr>
          <a:lstStyle/>
          <a:p>
            <a:pPr indent="457200" algn="just">
              <a:spcBef>
                <a:spcPts val="600"/>
              </a:spcBef>
            </a:pPr>
            <a:r>
              <a:rPr lang="kk-KZ" sz="1200" dirty="0">
                <a:latin typeface="Calibri" pitchFamily="34" charset="0"/>
                <a:cs typeface="Calibri" pitchFamily="34" charset="0"/>
              </a:rPr>
              <a:t>Қазақстанға белгілі болған орта ғасырлық қаланың бірі – Тараз. </a:t>
            </a:r>
            <a:r>
              <a:rPr lang="kk-KZ" sz="1200" dirty="0" smtClean="0">
                <a:latin typeface="Calibri" pitchFamily="34" charset="0"/>
                <a:cs typeface="Calibri" pitchFamily="34" charset="0"/>
              </a:rPr>
              <a:t>Ол жазба деректемелерде 568 жылдан бастап аталады. Византия императоры Юстинианның елшісі Земарх Килликискийдің Батыс түрік қағаны Дизабұлға берген есебінде Тараздың да аты аталған. Шамамен 630 жылы қытай саяхатшысы Сюань Цзан Таразды (Далассы) шеңбері 8-9 лиге (4-4,5 км) жеткен маңызды сауда орталығы деп сипаттайды. VII ғасырда Тараз «Ұлы Жібек жолындағы» ірі мекенге айналды. X-XII ғасырларда Тараз қаласының су құбырлары, сонымен қатар күйген кірпіштен көпшілік үшін салынған моншасы болған. Оған жақын жерде Айша бибінің күмбезі көтерілген. Тараз жеріндегі ортағасырлық сәулет өнерінің тағы бір ескерткіші Қарахан күмбезі. Тараз Жетісудың саяси, экономикалық және мәдени өмірінің ірі орталығы болды. Оның төңірегіндегі Талас, Хамукент, Жікіл, Адахкент, Ден, Нуджикент, Құлан, Мерке, Аспар, Жұл, Баласағұн, Барсхан қалалары мен қоныстары бір-біріне тізбектеліп жалғасып жатты. Сондай-ақ, Іле өзенінің алқабында Қойлық, Талхиз, Екі-Оғыз сияқты басқа да қалалар орналасқан. XI ғасырда Ясы (Түркістан) қаласы Шауғар округінің орталығы саналған. Мұнда XII ғасырдың аяғында Ахмет Иассауи күмбезі салынып, қала діни орталыққа айналды. Сырдариядағы  ірі қала Сығанақ еді. Қазақстанның солтүстігі мен солтүстік-шығысына баратын керуен жолдарының қиылысында орналасқан ол XII ғасырда қыпшақ бірлестігінің орталығы болды. Қазір Сығанақтың орнында Сунақ-ата жұрты бар. X-XII ғасырларда Орта Азия мен Қазақстанда жоғарыда айтылған кенттерден басқа жаңа қалалар – Қарашоқы, Қарнақ, Ашнас, Баршынкент, т.б. пайда болды. Олардың алып жатқан жер көлемі ұлғайып, сауда шаруашылық орталығы – Шахристаннан рабадқа ауысқан.Қазақстан жеріндегі халықтардың экономикалық өмірінде сауда орасан зор рөл атқарды. Жазба деректемелер Оңтүстік Қазақстан мен Жетісу қалаларының Византия, Иран, Орта Азия, Кавказ, Алтай, Сібір, Шығыс Түркістанмен тығыз сауда қатынасы болғанын дәлелдейді. VI-X ғасырлардағы халықаралық саудада “Ұлы Жібек жолының” зор маңызы болды. Бұл жол Шаштан (Ташкент) Газгирдке, одан Исфиджабқа жетті, одан әрі керуендер Тараз қаласына беттеген. Исфиджаб пен Тараз арасында бірнеше шағын қалалар мен керуендер аялдайтын сарайлар болды. “Жібек жолы” Тараздан терістікке қимақтарға қарай Адахкент, Дех-Нуджикент қалаларын басып өтті. Тараздан “Жібек жолымен” Төменгі Барысханға, Құланға (Луговое қаласы), одан әрі Меркеге және Аспараға қарай шұбыра жолшыбай бірнеше қалаларға соғып, Бедел мен Ақсудан асқан керуендер Шығыс Түркістанға барып жетеді екен.  Қалалардың өсіп өркендеуі, сауданың дамуы, ауыл шаруашылығы өнімдеріне сұранымды арттырған. Мұның өзі егіншілік пен мал шаруашылы- ғының дамуына себепкер болады. Жауын-шашынның аз болуына байланысты Қазақстанда егіншілік көбінесе суармалы негізде дамыды.</a:t>
            </a:r>
            <a:br>
              <a:rPr lang="kk-KZ" sz="1200" dirty="0" smtClean="0">
                <a:latin typeface="Calibri" pitchFamily="34" charset="0"/>
                <a:cs typeface="Calibri" pitchFamily="34" charset="0"/>
              </a:rPr>
            </a:br>
            <a:endParaRPr lang="kk-KZ" sz="1200" dirty="0">
              <a:latin typeface="Calibri" pitchFamily="34" charset="0"/>
              <a:cs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6048672"/>
          </a:xfrm>
        </p:spPr>
        <p:txBody>
          <a:bodyPr>
            <a:normAutofit/>
          </a:bodyPr>
          <a:lstStyle/>
          <a:p>
            <a:pPr indent="457200" algn="just">
              <a:spcBef>
                <a:spcPts val="600"/>
              </a:spcBef>
            </a:pPr>
            <a:r>
              <a:rPr lang="kk-KZ" sz="1200" dirty="0" smtClean="0">
                <a:latin typeface="Calibri" pitchFamily="34" charset="0"/>
                <a:cs typeface="Calibri" pitchFamily="34" charset="0"/>
              </a:rPr>
              <a:t>Ортағасырлық Қазақстанның материалдық мәдениетінің басты бір саласы – архитектуралық құрылыс өнері. Оның даму барысында қалаларда қоғамдық ғимараттар, тұрғын үйлер тұрғызу, ислам және басқа да діни кешендерін салу ісі өрістеді. Бұлардың архитектуралық сыртқы көрінісі жинақы, қаланың  орталық алаңдарында орналасқан іргелі құрылыстардан тұрған. Мешіт  құрылысында, оның зәулім биік мұнарасын тұрғызуда сәулет өнерінің сол кездегі жетістіктері пайдаланылған. Ол кездегі монументальдық архитектуралық құрылыстар қатарына Тараз қаласынан 18 шақырым жердегі Бабаджа –Хатун және Айша-Бибі кесенелері жатады. Бұл құрылыстар  тек архитектуралық әсемдік жағынан ғана емес, сонымен қатар оның безендірілуі, ондағы ою-өрнектер халқымыздың материалдық асыл мұралары қатарынан жоғары орын алады. Материалдық мәдениет жүйесінде, осы заманға дейін жеткен шығыс моншасының құрылыстары мен оларға тартылған су құбырларының маңызы ерекше. Мұндай құрылыстар Оңтүстік қазақстандағы қазба жұмысымен жүргізілген Отырардан, Түркістаннан, тараз, Ақтөбе, Талғар т.б. қалалардан табылды. Қала тұрғындары тұрмысында монша алдыңғы кезектегі рөлдердің бірін атқарды. Монша мешіттен кейінгі адамдар ең көп баратын орын болды.  X-XII ғасырда Қазақстан жеріндегі халықтардың ғылымы мен мәдениеті көрші елдерге қарағанда едәуір жоғары дәрежеде өркендеген. Бұған феодалдық қатынастардың нығаюы, мемлекеттік құрылымның шығуы, отырықшы-егіншілік шаруашылық пен қалалардың өсуі, шоғырланып топтасқан этникалық процестердің күшеюі сияқты тарихи жағдайлар себеп болды. Орта Азия, Алдыңғы Шығыс және Шығыс халықтармен шаруашылық, сауда және мәдени байланыс жасау бұл ел халықтары мен тайпаларының рухани мәдениетінің өсіп-өркендеуіне игі ықпалын тигізді. Арабтар Қазақстанды басып алған жерлерінде көне түрік жазуын ығыстырып, оның орнына араб жазуын енгізді. Бірақ, халықтың тілі бұрынғы түрік тілі болып қалды. Ал оқымыстылар өздерінің еңбектерін араб тілінде жазды. Қазақстан жерінде туып-өскен философ әрі энциклопедияшы ғалым, мұсылман шығысында Аристотельден кейінгі «Екінші ұстаз» ретінде белгілі болған Әбунаср әл-Фараби Шығыс пен Батысқа X ғасырда мәлім болды. Ол 870 жылы түрік (қазақ) отьасында Отырар (Фараб) қаласында туды. Руы – қыпшақ, әкесі әскери басшы адам болған. Әл-Фараби қол өнері шеберлігін және ғылым негіздерін Отырардың медіресесінде игерді. Кейін Бағдат халифатының орталығы Бағдат қаласында оқуын жалғастырған ол араб тілін терең біліп үйренген.</a:t>
            </a:r>
            <a:br>
              <a:rPr lang="kk-KZ" sz="1200" dirty="0" smtClean="0">
                <a:latin typeface="Calibri" pitchFamily="34" charset="0"/>
                <a:cs typeface="Calibri" pitchFamily="34" charset="0"/>
              </a:rPr>
            </a:br>
            <a:endParaRPr lang="kk-KZ" sz="12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68952" cy="5688632"/>
          </a:xfrm>
        </p:spPr>
        <p:txBody>
          <a:bodyPr>
            <a:normAutofit/>
          </a:bodyPr>
          <a:lstStyle/>
          <a:p>
            <a:pPr indent="457200" algn="just">
              <a:spcBef>
                <a:spcPts val="600"/>
              </a:spcBef>
            </a:pPr>
            <a:r>
              <a:rPr lang="en-US" sz="1400" b="1" dirty="0" smtClean="0">
                <a:latin typeface="Times New Roman" pitchFamily="18" charset="0"/>
                <a:cs typeface="Times New Roman" pitchFamily="18"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Times New Roman" pitchFamily="18" charset="0"/>
                <a:cs typeface="Times New Roman" pitchFamily="18"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dirty="0">
                <a:latin typeface="Calibri" pitchFamily="34" charset="0"/>
                <a:cs typeface="Calibri" pitchFamily="34" charset="0"/>
              </a:rPr>
              <a:t>    Дискурс-тілдік коммуникация түрі. Кең шеңберде, дискурс дегеніміз уақыттың мәдени-тілдік контексті.Оған рухани-идеологиялық  </a:t>
            </a:r>
            <a:r>
              <a:rPr lang="kk-KZ" sz="1200" dirty="0" smtClean="0">
                <a:latin typeface="Calibri" pitchFamily="34" charset="0"/>
                <a:cs typeface="Calibri" pitchFamily="34" charset="0"/>
              </a:rPr>
              <a:t>мұра, көзқарас, дүиетаным кіреді. Тар мағынада, дискурс деп қандай да болмасын мағыналы, құнды іс-әрекеттің нақты тілдік шындығын айтады. Ф. де Соссюрден бастап қазіргі француз функционалистеріне дейінгі классикалық лингвистика  тілді қоғамның барлық мүшелеріне ортақ, түсінікті константты (өзгермейтін) құрылым деп қарастырады. Біріншіден, тілде бір нақты нәрсені білдіретін белгі және сол нәрсенің өзі бірін-бірі анықтайды., екіншіден сол тілді қолданатын тілдік ұжым мүшелері үшін тілдік белгілердің бәрі бір мағынаға ие, үшіншіден, осы жоғарғы айтылғандардың нәтижесінде тіл қоғамның барлық  әлеуметтік топтарына бірдей қызмет етеді.</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Тіл-бәрімізге ортақ, бәріміз осы тілде сөйлесеміз, бір-бірімізді түсінеміз.Өмірдегі сөз саптасымызға жіті көңіл бөлетін болсақ, онда  мынаны байқаймыз</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-әрбір сөз  өзінің нақты заттық, бұйымдық мазмұнынан басқа көптеген уақытша өзгермелі</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идеологиялық</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мағынағада</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ие</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екен.</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Рухани болмыс- мағыналы белгі, таңба болмысы.Өйткені, белгі қашанда ,,материалдық», ,,заттық,, белгі. Белгілік шығармашылықтың жемістері- өнер туындысы, ғылыми жұмыстар, діни рәміздер, салт-дәстүрлер және </a:t>
            </a:r>
            <a:r>
              <a:rPr lang="kk-KZ" sz="1200" dirty="0">
                <a:latin typeface="Calibri" pitchFamily="34" charset="0"/>
                <a:cs typeface="Calibri" pitchFamily="34" charset="0"/>
              </a:rPr>
              <a:t>т.б. бәрі адамды қоршаған шынайы әлемнің материалдық заттай бөліктері. Олардың басқа заттардан ерекшелігі оның мағынасында, мәнінде, өзіндік </a:t>
            </a:r>
            <a:r>
              <a:rPr lang="kk-KZ" sz="1200" dirty="0" smtClean="0">
                <a:latin typeface="Calibri" pitchFamily="34" charset="0"/>
                <a:cs typeface="Calibri" pitchFamily="34" charset="0"/>
              </a:rPr>
              <a:t>құндылығында.</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Жалпы</a:t>
            </a:r>
            <a:r>
              <a:rPr lang="kk-KZ" sz="1200" dirty="0">
                <a:latin typeface="Calibri" pitchFamily="34" charset="0"/>
                <a:cs typeface="Calibri" pitchFamily="34" charset="0"/>
              </a:rPr>
              <a:t>, ұғыну мәселесі ХХ ғасыр  философиясындағы өзекті тақырыптардың біріне айналды десек болады. Осы  мәселеге сонау Ф.Шлейермахерден , В. Дильтейден бастап М.Хайдеггер, Х.Г.Гадамер сынды ойшылдар көп көңіл бөліп, біраз тер төкті. Түсіну мүмкіншілігі туралы айтылған біраз көзқарастарды қарастырып өткеніміз жөн. В. Дильтей өзінің міндетін  гуманитарлық  ілімнің ерекшеліктерін, немесе сол  В.Дильтейдің кезіндегі Германияда қалыптасқан  терминология бойынша, ,,рухани ғылымдардың, өзіндік ерекшеліктерін»  түсіндіру деп </a:t>
            </a:r>
            <a:r>
              <a:rPr lang="kk-KZ" sz="1200" dirty="0" smtClean="0">
                <a:latin typeface="Calibri" pitchFamily="34" charset="0"/>
                <a:cs typeface="Calibri" pitchFamily="34" charset="0"/>
              </a:rPr>
              <a:t>білді.</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 </a:t>
            </a:r>
            <a:r>
              <a:rPr lang="kk-KZ" sz="1200" dirty="0">
                <a:latin typeface="Calibri" pitchFamily="34" charset="0"/>
                <a:cs typeface="Calibri" pitchFamily="34" charset="0"/>
              </a:rPr>
              <a:t>Адамды түсіну үшін оның дүниетанымын, көзқарасын, идеалдарын, яғни рухани әлемін білу қажет. Ал ол  жаратылыстану ғылымдары сияқты көзге  көрініп тұрған нәрсе емес, сондықтан оны танып білу, зерттеудің де өзіндік ерекшеліктері бар. Осы тұста бізді қызықтыратын ұғыну, түсіну мәселесі </a:t>
            </a:r>
            <a:r>
              <a:rPr lang="kk-KZ" sz="1200" dirty="0" smtClean="0">
                <a:latin typeface="Calibri" pitchFamily="34" charset="0"/>
                <a:cs typeface="Calibri" pitchFamily="34" charset="0"/>
              </a:rPr>
              <a:t>көтеріледі.</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Мәдениет </a:t>
            </a:r>
            <a:r>
              <a:rPr lang="kk-KZ" sz="1200" dirty="0">
                <a:latin typeface="Calibri" pitchFamily="34" charset="0"/>
                <a:cs typeface="Calibri" pitchFamily="34" charset="0"/>
              </a:rPr>
              <a:t>және оның өзіндік ерекшеліктері әрқашан философиялық ізденістер мен зерттеулердің негізгі пәні болып келді. Сондықтан мәдени даму барысын онда қалыптасқан ойлау тәсілі, дүниетаным түрі арқылы түсіндіруге тырысқан көптеген философиялық үрдістерді байқауға </a:t>
            </a:r>
            <a:r>
              <a:rPr lang="kk-KZ" sz="1200" dirty="0" smtClean="0">
                <a:latin typeface="Calibri" pitchFamily="34" charset="0"/>
                <a:cs typeface="Calibri" pitchFamily="34" charset="0"/>
              </a:rPr>
              <a:t>болады.</a:t>
            </a:r>
            <a:r>
              <a:rPr lang="en-US"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6048672"/>
          </a:xfrm>
        </p:spPr>
        <p:txBody>
          <a:bodyPr>
            <a:noAutofit/>
          </a:bodyPr>
          <a:lstStyle/>
          <a:p>
            <a:pPr indent="457200" algn="just">
              <a:spcBef>
                <a:spcPts val="600"/>
              </a:spcBef>
            </a:pPr>
            <a:r>
              <a:rPr lang="kk-KZ" sz="1200" dirty="0" smtClean="0">
                <a:latin typeface="Calibri" pitchFamily="34" charset="0"/>
                <a:cs typeface="Calibri" pitchFamily="34" charset="0"/>
              </a:rPr>
              <a:t>Әбунасыр Бағдатқа барар жолында Шашта, Самарқандта, Исфақанда, Хамаданда және басқа қалаларда ұзақ уақыт аялдап, Бағдатта ежелгі грек философиясы мен математиканы, логика мен медицинаны, музыка мен бірнеше тілдерді оқып-меңгерген. Ол грек ойшылы Аристотельдің еңбектерін зор ынтамен оқып-үйренеді. 941 жылдан бастап әл-Фараби ел басшылары өзіне көп қамқорлық жасаған Дамаскі мен Халеб қалаларында тұрады. Ол осы тұста белгілі ақындар мен ғалымдардың арасында өзінің оқымыстылығы, білімінің тереңдігімен көзге түсті. Көптеген елдерде, әр түрлі этникалық ортада бола жүріп, Әл-Фараби отанын ұмытпайды, өзінің түрік екенін үнемі айтып жүрген. Ол 950 жылы Дамаскі қаласында қайтыс болды. XI ғасырда Жүсіп Баласағуни мен Махмұд Қашғаридің түрік тілінде жазылған әдеби еңбектері Қазақстан жерінде тез тарады. Жүсіп Баласағуни 1021-1075 жж. Баласағун қаласында туған. Ол түрік отбасынан шыққан, жас кезінен бастап білім алып, әдебиетпен шүғылданған. Парсы-тәжік әдебиетін көп оқыған. Жүсіп «Құтадғу білік» («Құт негізі – білім») деген 6520 бет тұратын поэма жазған. Автордың пікірінше, ол идеялды қоғамның нормаларын, ондағы түрлі топтарға бөлінген  адамдардың мінез-құлқын, ережелерін, билеушілер мен бағыныштылар арасындағы өзара қарым-қатынас ережелерін сипаттайтын терең мағыналы филлософиялық дидактикалық шығарма. Осы еңбекте ол ел басқарған әкімдерді жаман қылықтан сақтандырған. Махмұд Қашғари (1030-1090жж.) Қашғарда туса керек. Қарахан әміршісі Насыр ибн Әли тұқымынан шыққан. Әкесі Ыстық көлдің оңтүстігіндегі Барсханда тұрған. Махмұд бастапқы білімін Қашғар қаласында алады, кейін өзінің білімін көтеру үшін Орта Азия мен Иран елінің қалаларын аралйды. Ол біраз уақыт Бағдат қаласында тұрған. Онда араб тілін оқып үйренеді. Махмұд түріктердің тілі мен аңыз әдебиетіне ерекше көңіл бөліп, әрбір түрік тайпаларының қоныс жерлерін аралап сапар шеккен. Түріктердің сөздерінің мағынасын, өлеңдерін, жұмбақтарын, ертегілерін, әдет-ғұрыптарын жазып алады. Байқауларын жинақтап “Диуани лұға-ат-түрік” (“Түркі сөздерінің жинағы”) деген еңбек жазды. Бұл еңбекті ежелгі орта  ғасырдағы түріктердің халықтық өмірінің нағыз энциклопедиясы деп атауға болады. Қала халқының мәдени өмірінде ислам дінін уағыздаушы, сопы ақындардың ішінде Ахмет Иассауидің (1103-1166) шығармалары елеулі орын алады. Оны Қожа Ахмет Иасауи деп атайды. Ол оңтүстік Қазақстандағы түрік халқының арасында ислам дінінің тарауына зор әсерін тигізді. Оның өлеңдері көпшілік арасында кеңінен тарады. Қожа Ахметтің өлеңмен жазылған “Диуани хикмат” (“Даналық жайындағы кітап”) деген еңбегі бар. Онда ақиқатты, шындықты, адалдық пен тазалықты уағыздаған. Моңғол </a:t>
            </a:r>
            <a:r>
              <a:rPr lang="kk-KZ" sz="1200" dirty="0">
                <a:latin typeface="Calibri" pitchFamily="34" charset="0"/>
                <a:cs typeface="Calibri" pitchFamily="34" charset="0"/>
              </a:rPr>
              <a:t>үстемдігі Қазақстанның дамуына өте ауыр және кеселді зардабын тигізді. Әсіресе, ол қазақ қауымының экономикалық, мемлекеттік, әлеуметтік дамуына кері әсер етті. Елдің саяси және мәдени байланыстарын үзіп, шаруашылығын күйретті. Қазақстанның оңтүстік және оңтүстік-шығыстағы отырықшы аудандарының халқы қатты күйзелді. Мәселен, моңғолдарға дейінгі уақытта 200-ге тарта елді мекен болған бұл аймақта, XIII-XIV ғасырларда жиырмадан аспайтын шағын қоныстар ғана қалды. Оның ішінде Отырар, </a:t>
            </a:r>
            <a:r>
              <a:rPr lang="kk-KZ" sz="1200" dirty="0" smtClean="0">
                <a:latin typeface="Calibri" pitchFamily="34" charset="0"/>
                <a:cs typeface="Calibri" pitchFamily="34" charset="0"/>
              </a:rPr>
              <a:t>Сауран, Сығанақ</a:t>
            </a:r>
            <a:r>
              <a:rPr lang="kk-KZ" sz="1200" dirty="0">
                <a:latin typeface="Calibri" pitchFamily="34" charset="0"/>
                <a:cs typeface="Calibri" pitchFamily="34" charset="0"/>
              </a:rPr>
              <a:t>, Жент сияқты ірі орталықтар қиратылып, Жетісу бойындағы қалалар құрып кетті</a:t>
            </a:r>
            <a:r>
              <a:rPr lang="kk-KZ" sz="1200" dirty="0" smtClean="0">
                <a:latin typeface="Calibri" pitchFamily="34" charset="0"/>
                <a:cs typeface="Calibri" pitchFamily="34" charset="0"/>
              </a:rPr>
              <a:t>.</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
            </a:r>
            <a:br>
              <a:rPr lang="kk-KZ" sz="1200" dirty="0" smtClean="0">
                <a:latin typeface="Calibri" pitchFamily="34" charset="0"/>
                <a:cs typeface="Calibri" pitchFamily="34" charset="0"/>
              </a:rPr>
            </a:br>
            <a:endParaRPr lang="kk-KZ" sz="1200" dirty="0">
              <a:latin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6120680"/>
          </a:xfrm>
        </p:spPr>
        <p:txBody>
          <a:bodyPr>
            <a:normAutofit fontScale="90000"/>
          </a:bodyPr>
          <a:lstStyle/>
          <a:p>
            <a:pPr indent="457200" algn="just">
              <a:spcBef>
                <a:spcPts val="600"/>
              </a:spcBef>
            </a:pPr>
            <a:r>
              <a:rPr lang="kk-KZ" sz="1300" dirty="0">
                <a:latin typeface="Times New Roman" pitchFamily="18" charset="0"/>
                <a:cs typeface="Times New Roman" pitchFamily="18" charset="0"/>
              </a:rPr>
              <a:t>Қазақстанның алуан түрлі тағы жануарлары бар кең байтақ даласы көшпелілерге жеке-дара және ұжым болып аңшылық етуге зор мүмкіндік берді. Олар аң аулауда басты қаруы ретінде көбінесе садақты қолданды. Аң аулаудың бірнеше түрі болған: құс салған, тазы иттер қосып және қаумалап аулаған. Қыран құстардан қаршыға, бүркіт, сұңқар, лашын т.б. пайдаланылған. Қыран құстармен аң аулау Қазақстанда ХХ ғасырдың басына дейін кеңінен </a:t>
            </a:r>
            <a:r>
              <a:rPr lang="kk-KZ" sz="1300" dirty="0" smtClean="0">
                <a:latin typeface="Times New Roman" pitchFamily="18" charset="0"/>
                <a:cs typeface="Times New Roman" pitchFamily="18" charset="0"/>
              </a:rPr>
              <a:t>тараған.</a:t>
            </a:r>
            <a:r>
              <a:rPr lang="ru-RU" sz="1300" dirty="0" smtClean="0">
                <a:latin typeface="Times New Roman" pitchFamily="18" charset="0"/>
                <a:cs typeface="Times New Roman" pitchFamily="18" charset="0"/>
              </a:rPr>
              <a:t> </a:t>
            </a:r>
            <a:r>
              <a:rPr lang="kk-KZ" sz="1300" dirty="0" smtClean="0">
                <a:latin typeface="Times New Roman" pitchFamily="18" charset="0"/>
                <a:cs typeface="Times New Roman" pitchFamily="18" charset="0"/>
              </a:rPr>
              <a:t>Көшпелілер </a:t>
            </a:r>
            <a:r>
              <a:rPr lang="kk-KZ" sz="1300" dirty="0">
                <a:latin typeface="Times New Roman" pitchFamily="18" charset="0"/>
                <a:cs typeface="Times New Roman" pitchFamily="18" charset="0"/>
              </a:rPr>
              <a:t>бұлғын, сусар, түлкі, қарсақ т.б. аңдардың терісін алу үшін, арқар, киік, құлан, елік, тау ешкі, қарақұйрық сияқты аңдарды етін жеу үшін, бұғы мен бөкенді мүйізі  үшін аулады. Қаз, үйрек, кекілік, қырғауыл, дуадақ, құр, бөдене т.б. құстарды алуан түрлі әдістермен аулап көмекші азық етті. Аю, жолбарыс, қабылан, қасқыр сияқты жыртқыш аңдарды қазақтар төрт түлік малын сақтау үшін аулады. Олардың терісін тұлып, тон, ішік, тымақ т.б. қыс киімдерін тігуге жаратты. Дегенмен, қазақтарда аң аулау дербес кәсіп болмаған, ол мал шаруашылығына  тек көмекші кәсіп болған. Оның халық шаруашылығындағы үлес-салмағы да онша көп </a:t>
            </a:r>
            <a:r>
              <a:rPr lang="kk-KZ" sz="1300" dirty="0" smtClean="0">
                <a:latin typeface="Times New Roman" pitchFamily="18" charset="0"/>
                <a:cs typeface="Times New Roman" pitchFamily="18" charset="0"/>
              </a:rPr>
              <a:t>болмады.</a:t>
            </a:r>
            <a:r>
              <a:rPr lang="ru-RU" sz="1300" dirty="0" smtClean="0">
                <a:latin typeface="Times New Roman" pitchFamily="18" charset="0"/>
                <a:cs typeface="Times New Roman" pitchFamily="18" charset="0"/>
              </a:rPr>
              <a:t> </a:t>
            </a:r>
            <a:r>
              <a:rPr lang="kk-KZ" sz="1300" dirty="0" smtClean="0">
                <a:latin typeface="Times New Roman" pitchFamily="18" charset="0"/>
                <a:cs typeface="Times New Roman" pitchFamily="18" charset="0"/>
              </a:rPr>
              <a:t>Өзен </a:t>
            </a:r>
            <a:r>
              <a:rPr lang="kk-KZ" sz="1300" dirty="0">
                <a:latin typeface="Times New Roman" pitchFamily="18" charset="0"/>
                <a:cs typeface="Times New Roman" pitchFamily="18" charset="0"/>
              </a:rPr>
              <a:t>мен көл жағасын мекен еткен қазақтар балық аулаумен де шұғылданған. Балықшылықпен көбінесе  малы аз, тұрмысы төмен кедей шаруалар айналысқан. Олардың балық аулаудағы  құрал-саймандары: қармақ, шанышқы, өрнек, ау </a:t>
            </a:r>
            <a:r>
              <a:rPr lang="kk-KZ" sz="1300" dirty="0" smtClean="0">
                <a:latin typeface="Times New Roman" pitchFamily="18" charset="0"/>
                <a:cs typeface="Times New Roman" pitchFamily="18" charset="0"/>
              </a:rPr>
              <a:t>т.б.</a:t>
            </a:r>
            <a:r>
              <a:rPr lang="ru-RU" sz="1300" dirty="0" smtClean="0">
                <a:latin typeface="Times New Roman" pitchFamily="18" charset="0"/>
                <a:cs typeface="Times New Roman" pitchFamily="18" charset="0"/>
              </a:rPr>
              <a:t> </a:t>
            </a:r>
            <a:r>
              <a:rPr lang="kk-KZ" sz="1300" dirty="0" smtClean="0">
                <a:latin typeface="Times New Roman" pitchFamily="18" charset="0"/>
                <a:cs typeface="Times New Roman" pitchFamily="18" charset="0"/>
              </a:rPr>
              <a:t>Қазақ </a:t>
            </a:r>
            <a:r>
              <a:rPr lang="kk-KZ" sz="1300" dirty="0">
                <a:latin typeface="Times New Roman" pitchFamily="18" charset="0"/>
                <a:cs typeface="Times New Roman" pitchFamily="18" charset="0"/>
              </a:rPr>
              <a:t>халқының тіршілік-тұрмысында  қолөнер кәсібі үлкен, маңызды орын алды. </a:t>
            </a:r>
            <a:r>
              <a:rPr lang="kk-KZ" sz="1300" dirty="0" smtClean="0">
                <a:latin typeface="Times New Roman" pitchFamily="18" charset="0"/>
                <a:cs typeface="Times New Roman" pitchFamily="18" charset="0"/>
              </a:rPr>
              <a:t>Өйткені </a:t>
            </a:r>
            <a:r>
              <a:rPr lang="kk-KZ" sz="1300" dirty="0">
                <a:latin typeface="Times New Roman" pitchFamily="18" charset="0"/>
                <a:cs typeface="Times New Roman" pitchFamily="18" charset="0"/>
              </a:rPr>
              <a:t>мал шаруашылығы немесе егіншіліктің  дамуы қолөнер кәсіпшілігімен тікелей байланысты  болды. Мал шаруашылығы үшін ер-тұрман, ат әбзелдері, малды ұстайтын, байлайтын жабдықтар, егіншілік үшін жер жыртатын және тырмалайтын, астықты жинайтын және өңдейтін құралдар т.б. қолөнершілердің еңбегімен дайындалды. Сондықтан Қазақстанның қалалары мен қыстақтарында  қолөнері  (теріден, жүннен бұйымдар жасау, киім тігу, ағаш өңдеу, зергерлік, ұсталық,  құрылыс ісі т.б. ) басым дамыды. </a:t>
            </a:r>
            <a:r>
              <a:rPr lang="ru-RU" sz="1300" dirty="0" smtClean="0">
                <a:latin typeface="Times New Roman" pitchFamily="18" charset="0"/>
                <a:cs typeface="Times New Roman" pitchFamily="18" charset="0"/>
              </a:rPr>
              <a:t> </a:t>
            </a:r>
            <a:r>
              <a:rPr lang="kk-KZ" sz="1300" dirty="0" smtClean="0">
                <a:latin typeface="Times New Roman" pitchFamily="18" charset="0"/>
                <a:cs typeface="Times New Roman" pitchFamily="18" charset="0"/>
              </a:rPr>
              <a:t>Дегенмен</a:t>
            </a:r>
            <a:r>
              <a:rPr lang="kk-KZ" sz="1300" dirty="0">
                <a:latin typeface="Times New Roman" pitchFamily="18" charset="0"/>
                <a:cs typeface="Times New Roman" pitchFamily="18" charset="0"/>
              </a:rPr>
              <a:t>,  бұл кездегі қазақтың қолөнер  кәсіпшілігі қарабайыр шаруашылық еді. Үйде істелетін кәсіп бұйымдардың  көпшілігі  тауарға айналмайтын, өндірушінің  өз отбасын ғана қанағаттандыруға  пайдаланылатын. Халық өнері, әсіресе, киіз үйдің жабдықтарын, жиһаздарын  жасауда (кілем, текемет, алаша, әшекей, сандық, төсек, ыдыс-аяқтар т.б.) ерекше өрістеді Қолданбалы өнер халықтың еңбек қарекетімен, оның тұрмыс-салтымен тығыз байланысты болды. Ол халыққа өнімдер мен шикізат беріп отыратын қарабайыр мал шаруашылығының  басым болуына сәйкес келді. Қалалар мен ауыл тұрғындарының, сондай-ақ көшпелі малшылардың қолөнершілер  өнімдеріне сұраныстың өсуі сауда қатынастарын өрістетіп, тұрақты базарлар жұмыс </a:t>
            </a:r>
            <a:r>
              <a:rPr lang="kk-KZ" sz="1300" dirty="0" smtClean="0">
                <a:latin typeface="Times New Roman" pitchFamily="18" charset="0"/>
                <a:cs typeface="Times New Roman" pitchFamily="18" charset="0"/>
              </a:rPr>
              <a:t>істеді.</a:t>
            </a:r>
            <a:r>
              <a:rPr lang="ru-RU" sz="1300" dirty="0" smtClean="0">
                <a:latin typeface="Times New Roman" pitchFamily="18" charset="0"/>
                <a:cs typeface="Times New Roman" pitchFamily="18" charset="0"/>
              </a:rPr>
              <a:t> </a:t>
            </a:r>
            <a:r>
              <a:rPr lang="kk-KZ" sz="1300" dirty="0" smtClean="0">
                <a:latin typeface="Times New Roman" pitchFamily="18" charset="0"/>
                <a:cs typeface="Times New Roman" pitchFamily="18" charset="0"/>
              </a:rPr>
              <a:t>Бұл </a:t>
            </a:r>
            <a:r>
              <a:rPr lang="kk-KZ" sz="1300" dirty="0">
                <a:latin typeface="Times New Roman" pitchFamily="18" charset="0"/>
                <a:cs typeface="Times New Roman" pitchFamily="18" charset="0"/>
              </a:rPr>
              <a:t>кезде, әсіресе, Оңтүстік Қазақстан қалаларының Орта Азиямен, Шығыс Түркістанмен, Орыс мемлекетімен сауда-саттық байланысы жанданды. Осының арқасында көшіп-қонушы және отырықшы халық топтарының экономикалық, мәдени-әлеуметтік қарым-қатынасы мүмкіндігінше кеңейе түсті. ХV-ХV11 ғасырларда  «Ұлы Жібек жолы» бойында орналасқан Сығанақ, Сауран, Отырар, Түркістан, Сауран, Жент т.б. қалалардың тездеп өркендеуі, қазақ халқының біртұтас ел  болуына, жеке хандық құрып нығаюына үлкен әсерін тигізді. Түркістан, Отырар, Тараз, Сайрам және тағы басқа қалалардан табылған күміс теңгелер мен мыс ақшалар Қазақ хандығы тұсында сауда-саттық өркендеп, ақша айналымы дамығандығын көрсетеді. Бұл металл ақшаларының бірсыпырасы ХV-ХV11 ғасырларда Қазақ хандығының астанасы болған Түркістан қаласында жасалды.</a:t>
            </a:r>
            <a:r>
              <a:rPr lang="ru-RU" sz="1200" dirty="0"/>
              <a:t/>
            </a:r>
            <a:br>
              <a:rPr lang="ru-RU" sz="1200" dirty="0"/>
            </a:br>
            <a:endParaRPr lang="ru-RU" sz="12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6120680"/>
          </a:xfrm>
        </p:spPr>
        <p:txBody>
          <a:bodyPr>
            <a:normAutofit/>
          </a:bodyPr>
          <a:lstStyle/>
          <a:p>
            <a:pPr indent="457200" algn="just">
              <a:spcBef>
                <a:spcPts val="600"/>
              </a:spcBef>
            </a:pPr>
            <a:r>
              <a:rPr lang="kk-KZ" sz="1200" dirty="0">
                <a:latin typeface="Calibri" pitchFamily="34" charset="0"/>
                <a:cs typeface="Calibri" pitchFamily="34" charset="0"/>
              </a:rPr>
              <a:t>Сығанақ пен Сауранның, Ясы мен Отырардың архитектуралық кешендері, Жәнібек пен Қасымның  Сарайшықтағы, Қазанғаптың Ұлытау жеріндегі кесенелері, Маңғыстаудағы, Сырдария алқаптарындағы және Қаратау қойнауларындағы  мазарлар өзіндік сәулет-сипатымен, архитектуралық формаларының жинақылық әрі айқыншылығымен ерекшеленеді.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Ұлан байтақ кең далада мал бағып, күндерін табиғат құшағындағы мал өрісінде, түндерін жұлдызды аспан астындағы мал күзетінде өткізген қалың қазақ, әлемдегі табиғат құбылыстарын үнемі бақылап отырған. Осы бақылаудың нәтижесінде халықтың көпжылдық тәжірибелері қорытылып,жұлдызды аспан туралыастраномиялық түсініктер мен білімдер жинақталған. Және оның негізінде байырғы қазақ күнтізбегі қалыптасты. Қазақ халқы аспан  әлемін бақылау арқылы «құс жолы», «құйрықты жұлдыз», «ақпа жұлдыз» және «кемпір қосақ» жайында ұғымын кеңейтті. </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XV-XVII1 </a:t>
            </a:r>
            <a:r>
              <a:rPr lang="kk-KZ" sz="1200" dirty="0">
                <a:latin typeface="Calibri" pitchFamily="34" charset="0"/>
                <a:cs typeface="Calibri" pitchFamily="34" charset="0"/>
              </a:rPr>
              <a:t>ғасырларда қазақтар арасында ислам діні кеңінен тарады. Оны таратуға Сығанақ, Түркістан, Хорезм, Бұқара, Самарқанд сияқты қалалар айрықша  рөл атқарды. Алайда, ислам діні көшпелі халық арасында терең тамыр жайған жоқ. Оған себеп дүркін-дүркін жүргізіліп отырған қақтығыстар, соғыстар және түрлі саяси қарама-қайшылықтар еді. Сондықтан халықтың бір бөлігі ислам дінін көпке дейін қабылдамай, тәңірге, күнге, аспанға, жерге, суға  табынуға негізделген нанымды ұстады. Қазақтар өмірінде отты қасиеттеу үлкен рөл </a:t>
            </a:r>
            <a:r>
              <a:rPr lang="kk-KZ" sz="1200" dirty="0" smtClean="0">
                <a:latin typeface="Calibri" pitchFamily="34" charset="0"/>
                <a:cs typeface="Calibri" pitchFamily="34" charset="0"/>
              </a:rPr>
              <a:t>атқарды.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XVI-XVII </a:t>
            </a:r>
            <a:r>
              <a:rPr lang="kk-KZ" sz="1200" dirty="0">
                <a:latin typeface="Calibri" pitchFamily="34" charset="0"/>
                <a:cs typeface="Calibri" pitchFamily="34" charset="0"/>
              </a:rPr>
              <a:t>ғасырларда қазақ халқының арасында тақырыбы мен жанры жағынан  алуан түрлі  ауыз әдебиеті кең өріс алды.  Қазақтың ауыз әдебиетінің асыл қазыналарын жасаған да , оны ғасырдан-ғасырға, ұрпақтан-ұрпаққа жалғастырған да халық арасынан шыққан дарынды адамдар - ақындар, сал, серілер, жыраулар еді. </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Ақындар </a:t>
            </a:r>
            <a:r>
              <a:rPr lang="kk-KZ" sz="1200" dirty="0">
                <a:latin typeface="Calibri" pitchFamily="34" charset="0"/>
                <a:cs typeface="Calibri" pitchFamily="34" charset="0"/>
              </a:rPr>
              <a:t>халықтың поэтикалық мұраларын сақтап, айтып берушілер, лирикалық жырларды жасаушылар болды. Сал, серілердің арасынан көптеген атақты сазгерлер мен жезтаңдай әншілершықты. Әншілер, күйшілер, ұлттық ат спорты ойындарының шеберлері, алуан түрлі сауыққойлар, күш иелері балуандар, құсбегілер, жалпы халықтық тойларда өздерінің даңқын шығарып </a:t>
            </a:r>
            <a:r>
              <a:rPr lang="kk-KZ" sz="1200" dirty="0" smtClean="0">
                <a:latin typeface="Calibri" pitchFamily="34" charset="0"/>
                <a:cs typeface="Calibri" pitchFamily="34" charset="0"/>
              </a:rPr>
              <a:t>жүрді.Қазақ </a:t>
            </a:r>
            <a:r>
              <a:rPr lang="kk-KZ" sz="1200" dirty="0">
                <a:latin typeface="Calibri" pitchFamily="34" charset="0"/>
                <a:cs typeface="Calibri" pitchFamily="34" charset="0"/>
              </a:rPr>
              <a:t>халқының поэзиясында жыраулардың орны ерекше бағаланды. Жыр толғауларында қанатты сөздер, ғибратты нақылдар кең орын алды. Өмір мен өлім, қазіргі мен келешек туралы ойды өрбіте келіп, жырау өзінің моральдық-этикалық көзқарастарын жеткізді, өз тұсындағы қоғамға, табиғатқа өзінің көзқарасын білдірді. Жауынгер жыраудың туындылары әдетте шабытты романтизмге, ерлік пен азаматтық пафосқа толы болды. Қазақтың батырлар жырын туғызушы да осы жыраулар еді.</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904656"/>
          </a:xfrm>
        </p:spPr>
        <p:txBody>
          <a:bodyPr>
            <a:normAutofit/>
          </a:bodyPr>
          <a:lstStyle/>
          <a:p>
            <a:pPr indent="457200" algn="just">
              <a:spcBef>
                <a:spcPts val="600"/>
              </a:spcBef>
            </a:pPr>
            <a:r>
              <a:rPr lang="kk-KZ" sz="1200" dirty="0">
                <a:latin typeface="Calibri" pitchFamily="34" charset="0"/>
                <a:cs typeface="Calibri" pitchFamily="34" charset="0"/>
              </a:rPr>
              <a:t>Сол кездегі қазақ поэзиясының аса ірі тұлғалары – Шалкиіз (XV ғ.), Доспамбет (XVI ғ.), Жиембет (XVII), т.б. жыраулар. Олар Әбілхайыр  хан мен Жәнібек хан заманында өмір сүріп, сол кездегі шиеленіскен саяси күрестің қиын-қыстау кезеңдерін жырға қосып көрсете білген адамдар. Қазақтың батырлар жыры мысалы: Қобыланды, Алпамыс, Ер Тарғын, Ер Сайын, Қамбар дастандары тарих шындығымен қабысып жатқан шығармалар. Қазақтың әлеуметтік – тұрмыстық дастандары да (Қозы Көрпеш-Баян сұлу, Қыз-Жібек т.б.) феодалдық-рулық қоғамның өмірін үлкен шеберлікпен </a:t>
            </a:r>
            <a:r>
              <a:rPr lang="kk-KZ" sz="1200" dirty="0" smtClean="0">
                <a:latin typeface="Calibri" pitchFamily="34" charset="0"/>
                <a:cs typeface="Calibri" pitchFamily="34" charset="0"/>
              </a:rPr>
              <a:t>көрсетеді.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Бұл </a:t>
            </a:r>
            <a:r>
              <a:rPr lang="kk-KZ" sz="1200" dirty="0">
                <a:latin typeface="Calibri" pitchFamily="34" charset="0"/>
                <a:cs typeface="Calibri" pitchFamily="34" charset="0"/>
              </a:rPr>
              <a:t>кездегі Қазақ хандығының мемлекеттік құрылысы мен халық өмірінің ерекше жағдайларын өзіндік  өзгешелігімен  қамтитын қоғамдық уклад «билер сөзі», «билер айтысы», «билер дауы», «төрелік айту», «шешендік сөздер» деп аталатын көркемдік мәдениеттің  бірегей түрін туғызды. Әдебиеттің бұл түрін шығарушылар негізінен ХV-ХV111 ғасырларда қазақ қоғамында сот ісін жүргізумен айналысатын билер болатын. Олар тек сот ісін жүргізумен ғана айналысқан жоқ. Билер хан кеңесінің мүшелері болып, мемлекеттік істерге белсене араласты. Сонымен бірге атақты билер тайпалар мен рулардың басшылары болып, ел басқарды, жиындарда солардың атынан сөз сөйлеп, айтыс-тартыстар кезінде олардың мүдделерін </a:t>
            </a:r>
            <a:r>
              <a:rPr lang="kk-KZ" sz="1200" dirty="0" smtClean="0">
                <a:latin typeface="Calibri" pitchFamily="34" charset="0"/>
                <a:cs typeface="Calibri" pitchFamily="34" charset="0"/>
              </a:rPr>
              <a:t>қорғады.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Қазақтың </a:t>
            </a:r>
            <a:r>
              <a:rPr lang="kk-KZ" sz="1200" dirty="0">
                <a:latin typeface="Calibri" pitchFamily="34" charset="0"/>
                <a:cs typeface="Calibri" pitchFamily="34" charset="0"/>
              </a:rPr>
              <a:t>атақты билері поэтикалық таланты зор және суырып салма айту мен шешендік сөз арқылы өзара айтыстың тамаша шеберлері болған. Би-шешендердің әдеби шығармашылығы түрі жөнінде, мазмұны жөнінен де ерекше, прозаны поэзиямен ұштастырып отырған. Олардың поэтикалық туындылар жанры, тақырыбы және жасалу себебі жағынан да алуан түрлі  болып келген.  Сондай-ақ би-шешендер әдебиетінің тақырыбы да өте кең, ал олар қозғайтын проблемалар қоғамдық  жағынан да маңызды орын алды. Олар: әділеттік-озбырлық, достық-жаулық, ізгілік-зұлымдық, ұжымдық-бытыраңқылық, ақылдылық-топастық, батырлық-қорқақтық және тағы </a:t>
            </a:r>
            <a:r>
              <a:rPr lang="kk-KZ" sz="1200" dirty="0" smtClean="0">
                <a:latin typeface="Calibri" pitchFamily="34" charset="0"/>
                <a:cs typeface="Calibri" pitchFamily="34" charset="0"/>
              </a:rPr>
              <a:t>басқалары.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XVI-XVI11 </a:t>
            </a:r>
            <a:r>
              <a:rPr lang="kk-KZ" sz="1200" dirty="0">
                <a:latin typeface="Calibri" pitchFamily="34" charset="0"/>
                <a:cs typeface="Calibri" pitchFamily="34" charset="0"/>
              </a:rPr>
              <a:t>ғасырлардағы би-шешендер арасында мемлекеттік және қоғамдық қызметінің маңыздылығы, шешендік өнерінің күшімен поэтикалық шеберлігі жағынан Төле би Әлібекұлы (1663-1756), Қазыбек Келдібекұлы (1665-1765) және Әйтеке Байбекұлы (1682-1766) ерекше орын алды. Олар тек Қазақстанда ғана емес, сонымен қатар Ресейде, Хиуада, Жоңғария мен Қытай империясында танымал болған</a:t>
            </a:r>
            <a:r>
              <a:rPr lang="kk-KZ" sz="1200" dirty="0">
                <a:latin typeface="Times New Roman" pitchFamily="18" charset="0"/>
                <a:cs typeface="Times New Roman" pitchFamily="18" charset="0"/>
              </a:rPr>
              <a:t>.</a:t>
            </a:r>
            <a:r>
              <a:rPr lang="ru-RU" sz="1200" dirty="0"/>
              <a:t/>
            </a:r>
            <a:br>
              <a:rPr lang="ru-RU" sz="1200" dirty="0"/>
            </a:br>
            <a:r>
              <a:rPr lang="ru-MO" sz="1200" dirty="0"/>
              <a:t> </a:t>
            </a:r>
            <a:r>
              <a:rPr lang="ru-RU" sz="1200" dirty="0"/>
              <a:t/>
            </a:r>
            <a:br>
              <a:rPr lang="ru-RU" sz="1200" dirty="0"/>
            </a:br>
            <a:endParaRPr lang="ru-RU" sz="12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363272" cy="6120680"/>
          </a:xfrm>
        </p:spPr>
        <p:txBody>
          <a:bodyPr>
            <a:normAutofit/>
          </a:bodyPr>
          <a:lstStyle/>
          <a:p>
            <a:pPr algn="just">
              <a:spcBef>
                <a:spcPts val="600"/>
              </a:spcBef>
            </a:pPr>
            <a:r>
              <a:rPr lang="kk-KZ" sz="1200" b="1" dirty="0">
                <a:latin typeface="Calibri" pitchFamily="34" charset="0"/>
                <a:cs typeface="Calibri" pitchFamily="34" charset="0"/>
              </a:rPr>
              <a:t>16. Х1Х-ХХ ҒҒ. ҚАЗАҚСТАННЫҢ ҰЛТТЫҚ МӘДЕНИЕТІ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Қазақстанның Ресей құрамына енуі туралы мынадай жалпы бір схема (кесте) көп жылдар бойы “ақиқаттың бірден-бір көрінісі” деп есептелініп келді: </a:t>
            </a:r>
            <a:r>
              <a:rPr lang="kk-KZ" sz="1200" dirty="0" smtClean="0">
                <a:latin typeface="Calibri" pitchFamily="34" charset="0"/>
                <a:cs typeface="Calibri" pitchFamily="34" charset="0"/>
              </a:rPr>
              <a:t>Қазақстан </a:t>
            </a:r>
            <a:r>
              <a:rPr lang="kk-KZ" sz="1200" dirty="0">
                <a:latin typeface="Calibri" pitchFamily="34" charset="0"/>
                <a:cs typeface="Calibri" pitchFamily="34" charset="0"/>
              </a:rPr>
              <a:t>Ресейге қосылмаса, жоңғар шапқыншылығынан халық ретіне құрып кететін еді (алайда, XVIIIғ-дың ортасында Абылай хан мемлекеті жоңғарларды түпкілікті жеңген</a:t>
            </a:r>
            <a:r>
              <a:rPr lang="kk-KZ" sz="1200" dirty="0" smtClean="0">
                <a:latin typeface="Calibri" pitchFamily="34" charset="0"/>
                <a:cs typeface="Calibri" pitchFamily="34" charset="0"/>
              </a:rPr>
              <a:t>). </a:t>
            </a:r>
            <a:r>
              <a:rPr lang="kk-KZ" sz="1200" dirty="0">
                <a:latin typeface="Calibri" pitchFamily="34" charset="0"/>
                <a:cs typeface="Calibri" pitchFamily="34" charset="0"/>
              </a:rPr>
              <a:t>Қазақ халқы Ресей арқылы Еуропаның озық мәдениетімен танысты (бұл Америкадағы үндістердің “танысуына” тыс ұқсас</a:t>
            </a:r>
            <a:r>
              <a:rPr lang="kk-KZ" sz="1200" dirty="0" smtClean="0">
                <a:latin typeface="Calibri" pitchFamily="34" charset="0"/>
                <a:cs typeface="Calibri" pitchFamily="34" charset="0"/>
              </a:rPr>
              <a:t>).</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Ресейге </a:t>
            </a:r>
            <a:r>
              <a:rPr lang="kk-KZ" sz="1200" dirty="0">
                <a:latin typeface="Calibri" pitchFamily="34" charset="0"/>
                <a:cs typeface="Calibri" pitchFamily="34" charset="0"/>
              </a:rPr>
              <a:t>қосылу нәтижесінде Қазақстанда феодализм шайқалып, озық капиталистік өндіріс тәсілі ене бастады (бай мәдени мұрасы бар үнді елінің ағылшын отарына айналғандағы “жетістіктері сияқты</a:t>
            </a:r>
            <a:r>
              <a:rPr lang="kk-KZ" sz="1200" dirty="0" smtClean="0">
                <a:latin typeface="Calibri" pitchFamily="34" charset="0"/>
                <a:cs typeface="Calibri" pitchFamily="34" charset="0"/>
              </a:rPr>
              <a:t>”). </a:t>
            </a:r>
            <a:r>
              <a:rPr lang="kk-KZ" sz="1200" dirty="0">
                <a:latin typeface="Calibri" pitchFamily="34" charset="0"/>
                <a:cs typeface="Calibri" pitchFamily="34" charset="0"/>
              </a:rPr>
              <a:t>Дегенмен де орыс ғалымдары қазақ халқының тарихын, тұрмысын,мәдениеті мен тілін зерттеуде көп жұмыс істеді. Олардың ішінде зерттеушілер В. В. Радловтың, А. И. Левшиннің, В. В. Вельямин-Зерновтың, А. И. Добромысловтың, украин ақыны Т. Г. Шевченконың  т.б. есімдерді атап өтуге </a:t>
            </a:r>
            <a:r>
              <a:rPr lang="kk-KZ" sz="1200" dirty="0" smtClean="0">
                <a:latin typeface="Calibri" pitchFamily="34" charset="0"/>
                <a:cs typeface="Calibri" pitchFamily="34" charset="0"/>
              </a:rPr>
              <a:t>болады. Қазақстан </a:t>
            </a:r>
            <a:r>
              <a:rPr lang="kk-KZ" sz="1200" dirty="0">
                <a:latin typeface="Calibri" pitchFamily="34" charset="0"/>
                <a:cs typeface="Calibri" pitchFamily="34" charset="0"/>
              </a:rPr>
              <a:t>жерінде алғаш құрылған ірі ғылыми жағрафиялық қоғам 1868 жылы Орынборда ұйымдасқан еді. Оның қызметіне орыс саясатшысы және Қазақстан мен Орта Азияны зерттеуші Г. Н. Потанин белсене қатысты, ол Ш. Ш. Уәлихановтың замандасы және досы </a:t>
            </a:r>
            <a:r>
              <a:rPr lang="kk-KZ" sz="1200" dirty="0" smtClean="0">
                <a:latin typeface="Calibri" pitchFamily="34" charset="0"/>
                <a:cs typeface="Calibri" pitchFamily="34" charset="0"/>
              </a:rPr>
              <a:t>болған</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Елiмiздiң </a:t>
            </a:r>
            <a:r>
              <a:rPr lang="kk-KZ" sz="1200" dirty="0">
                <a:latin typeface="Calibri" pitchFamily="34" charset="0"/>
                <a:cs typeface="Calibri" pitchFamily="34" charset="0"/>
              </a:rPr>
              <a:t>мәдениетi мен қоғамдық ой-пiкiрiнiң тарихын­да қазақтың тұңғыш ғалымы, аса көрнекті демократ-зерт­теушi Ш. Ш. Уәлиханов /1835-1865/ құрметті орын алады.  Оның қоғамдық-саяси, ғылыми және әдеби қызметi қазақ даласында прогресшiл идеялардың тарауына үлкен жол ашты. Шоқан 1858-1859 жылдарда Шығыс Түркiстанда болып, ондағы халықтардың тарихы мен этнографиясына, сондай-ақ осы сапарда Қырғыз елiнiң. тарихына байланысты бай материал жинап, соның негiзiнде көптеген еңбектер жазды. Оның қазақ халқының. тарихына байланысты жазғандары шығыстану ғылымына зор үлес болып қосылды. Ал орыстың атақты жазушы-философы Ф. Достоевскиймен өте жақын дос болды. Оның ағартушы-демократ ретiндегi көзқарасының қалыптасуына орыстың прогресшiл революционер-демократтары Н. Г. Чернышевский, Н. А. Добролюбов ықпал жасады. Шоқан Ресейдiң ғылыми-жағрафиялық қоғамының толық, мүшесi болып </a:t>
            </a:r>
            <a:r>
              <a:rPr lang="kk-KZ" sz="1200" dirty="0" smtClean="0">
                <a:latin typeface="Calibri" pitchFamily="34" charset="0"/>
                <a:cs typeface="Calibri" pitchFamily="34" charset="0"/>
              </a:rPr>
              <a:t>сайланды.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Қазақстанда </a:t>
            </a:r>
            <a:r>
              <a:rPr lang="kk-KZ" sz="1200" dirty="0">
                <a:latin typeface="Calibri" pitchFamily="34" charset="0"/>
                <a:cs typeface="Calibri" pitchFamily="34" charset="0"/>
              </a:rPr>
              <a:t>XIX ғасырдың 60-шы жылдарында халықтық мектептердiң ашылуы аса көрнекті ағартушы, қоғам қайраткерi, жаңашыл-педагог, этнограф, ғалым, қазақтың жазба әдебиетiнiң және тiлiнiң негiзiн салушылардың бiрi – Ыбырай Алтынсариннiң eciмімен тығыз байланысты. Ыбырай орыс графикасына негiздеп қазақ әлiп-биiн жасады. Осы әлiп-би бойынша жургiзiлген сабақтар ол ұйымдастырған қол-өнер және ауыл шаруашылығы училищелерiнде қазақ балаларының дүниеге көзiн ашты. Ал қазақ қыздарын өнер-бiлiмге кеңiнен тартты. Осы мақсатта ашылған қыздар мектеп-интернаты 1888 жылы Ырғызда, 1891 жылы Торғайда, 1893 жылы Қазалыда, 1895 жылы Қарабұтақта, 1896 жылы Ақтөбеде жұмыс iстей бастады. Оны бiтiрген қыздар кейiн қазақ даласында бiлiм ұрығын септi. Ыбырай Орынбордағы ғылыми-жағpафиялық қоғамның тiлшi мүшесi болып сайланды.</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976664"/>
          </a:xfrm>
        </p:spPr>
        <p:txBody>
          <a:bodyPr>
            <a:normAutofit/>
          </a:bodyPr>
          <a:lstStyle/>
          <a:p>
            <a:pPr indent="457200" algn="just">
              <a:spcBef>
                <a:spcPts val="600"/>
              </a:spcBef>
            </a:pPr>
            <a:r>
              <a:rPr lang="kk-KZ" sz="1200" dirty="0">
                <a:latin typeface="Calibri" pitchFamily="34" charset="0"/>
                <a:cs typeface="Calibri" pitchFamily="34" charset="0"/>
              </a:rPr>
              <a:t>Ыбыраймен тұстас Батыс Қазақстанда өмір сүрген көрнекті қаламгер, этнограф тарихшы Мұхамбет Салық Бабажанов /1832-1872 жж./ өзiнiң шығармашылығымен кеңiнен мәлiм. Орынбордағы кадет корпусын үздiк бiтiрген ол қазақтардың медениет, бiлiмге деген ықыласын қолдап, қазақтың тарихына, тұрмыс-тiршiлiгiне, Орал казак-орыстарының зорлық-зомбылығына байланысты Петербургте, Мәскеуде, Астраханьда шығатын газеттер мен журналдарда көптеген мақалалар жариялады. Ал орыстың ғылыми-жағрафиялы қоғамының мүшесi </a:t>
            </a:r>
            <a:r>
              <a:rPr lang="kk-KZ" sz="1200" dirty="0" smtClean="0">
                <a:latin typeface="Calibri" pitchFamily="34" charset="0"/>
                <a:cs typeface="Calibri" pitchFamily="34" charset="0"/>
              </a:rPr>
              <a:t>болды.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XIX </a:t>
            </a:r>
            <a:r>
              <a:rPr lang="kk-KZ" sz="1200" dirty="0">
                <a:latin typeface="Calibri" pitchFamily="34" charset="0"/>
                <a:cs typeface="Calibri" pitchFamily="34" charset="0"/>
              </a:rPr>
              <a:t>ғасырдың екiншi жартысында өмip сүрiп өздерiнiң халықтың мұң-мұқтаждарымен үндесiп жатқан тамаша шығармаларымен танымал болған Махамбет, Шернияз, Сүйiнбай, олардан кейiн iле-шала шыққан Бақтыбай, Марабай, Шөже, Кемпiрбай қазақ мәдениетiнiң тарихында өшпес iз қалдырды. Қазақтың көрнекті ақындары Орынбай, Шөже, Бiржан, Жамбыл, Майкөт, Әсет, т.б өлең-жырлары өздерiнiң терең мазмұнымен жұртшылықты тәнтi eтті. Айтысқа түсiп жүлде алып, өлеңдерi жұрттың есiнде, аузында жүрген қазақтан шыққан қыз-келiншектер де аз болған жоқ. Сара, Айсұлу, Манат; Балқия, Рысжан, т.б. солардың қатарына </a:t>
            </a:r>
            <a:r>
              <a:rPr lang="kk-KZ" sz="1200" dirty="0" smtClean="0">
                <a:latin typeface="Calibri" pitchFamily="34" charset="0"/>
                <a:cs typeface="Calibri" pitchFamily="34" charset="0"/>
              </a:rPr>
              <a:t>жатады.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Қазақ </a:t>
            </a:r>
            <a:r>
              <a:rPr lang="kk-KZ" sz="1200" dirty="0">
                <a:latin typeface="Calibri" pitchFamily="34" charset="0"/>
                <a:cs typeface="Calibri" pitchFamily="34" charset="0"/>
              </a:rPr>
              <a:t>музыкасын дамытуға үлкен үлес қосқан Құрманғазы, Дәулеткерей, Дина, Тәттiмбет, Ықылас, атақты әншiлер Мұхит, Әсет, Бiржан сал, Жаяу Мұсаның есiмдерi бүкiл қазақ даласына жайылды. Олардан қалған мол мұра </a:t>
            </a:r>
            <a:r>
              <a:rPr lang="kk-KZ" sz="1200" dirty="0" smtClean="0">
                <a:latin typeface="Calibri" pitchFamily="34" charset="0"/>
                <a:cs typeface="Calibri" pitchFamily="34" charset="0"/>
              </a:rPr>
              <a:t>бүгiнгi таңда </a:t>
            </a:r>
            <a:r>
              <a:rPr lang="kk-KZ" sz="1200" dirty="0">
                <a:latin typeface="Calibri" pitchFamily="34" charset="0"/>
                <a:cs typeface="Calibri" pitchFamily="34" charset="0"/>
              </a:rPr>
              <a:t>да қазақ халқының игiлiгiне айналып </a:t>
            </a:r>
            <a:r>
              <a:rPr lang="kk-KZ" sz="1200" dirty="0" smtClean="0">
                <a:latin typeface="Calibri" pitchFamily="34" charset="0"/>
                <a:cs typeface="Calibri" pitchFamily="34" charset="0"/>
              </a:rPr>
              <a:t>отыр.</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Қазақтың </a:t>
            </a:r>
            <a:r>
              <a:rPr lang="kk-KZ" sz="1200" dirty="0">
                <a:latin typeface="Calibri" pitchFamily="34" charset="0"/>
                <a:cs typeface="Calibri" pitchFamily="34" charset="0"/>
              </a:rPr>
              <a:t>жазба әдебиетiнiң негiзiн салушы - Абай Құнанбаев. XIX ғасырдың екiншi жартысында өмip сүрген ол өлеңдер, дастандар, қара сөзбен жазылған хикаялардың мол мұрасын қалдырды. Ол өз шығармаларында адамгершiлiкке, рухани тазалыққа үндедi. Оларға жат қулық-сұмдыкты, залымдықты шенедi. Ол туралы қазақтың аса көpнектi ойшыл жазушысы Мұхтар Әуезов былай деп жазды: "Абай өзiнiң кiршiксiз ақ жүрегiн тебiренткен сансыз ойларын тамаша шығармалары мен жырларының бетiне маржандай төгiлдiрдi, оның әрбiр бетiнен, әрбiр жолынан, әрбiр сөзiнен бiзге соншама ыстық, соншама жақын леп сезiледi, ол леп кешегi өткен заманның, кешегi тәркі дүниенiң соққан тынысы болса да бiзге түсінікті, жүрегiмiзге қонымды. Абай лебi, Абай үнi, Абай </a:t>
            </a:r>
            <a:r>
              <a:rPr lang="kk-KZ" sz="1200" dirty="0" smtClean="0">
                <a:latin typeface="Calibri" pitchFamily="34" charset="0"/>
                <a:cs typeface="Calibri" pitchFamily="34" charset="0"/>
              </a:rPr>
              <a:t>тынысы заман </a:t>
            </a:r>
            <a:r>
              <a:rPr lang="kk-KZ" sz="1200" dirty="0">
                <a:latin typeface="Calibri" pitchFamily="34" charset="0"/>
                <a:cs typeface="Calibri" pitchFamily="34" charset="0"/>
              </a:rPr>
              <a:t>тынысы, халық үні. Бүгiн ол үн бiздiң үнiмiзге қосылып жаңғырып жаңа өpic алып тұр".</a:t>
            </a:r>
            <a:r>
              <a:rPr lang="ru-RU" sz="1200" dirty="0">
                <a:latin typeface="Calibri" pitchFamily="34" charset="0"/>
                <a:cs typeface="Calibri" pitchFamily="34" charset="0"/>
              </a:rPr>
              <a:t/>
            </a:r>
            <a:br>
              <a:rPr lang="ru-RU" sz="1200" dirty="0">
                <a:latin typeface="Calibri" pitchFamily="34" charset="0"/>
                <a:cs typeface="Calibri" pitchFamily="34" charset="0"/>
              </a:rPr>
            </a:br>
            <a:endParaRPr lang="ru-RU" sz="1200" dirty="0">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548680"/>
            <a:ext cx="8568952" cy="5688632"/>
          </a:xfrm>
        </p:spPr>
        <p:txBody>
          <a:bodyPr>
            <a:normAutofit fontScale="90000"/>
          </a:bodyPr>
          <a:lstStyle/>
          <a:p>
            <a:pPr indent="457200" algn="just">
              <a:spcBef>
                <a:spcPts val="600"/>
              </a:spcBef>
            </a:pPr>
            <a:r>
              <a:rPr lang="kk-KZ" sz="1300" dirty="0" smtClean="0">
                <a:latin typeface="Calibri" pitchFamily="34" charset="0"/>
                <a:cs typeface="Calibri" pitchFamily="34" charset="0"/>
              </a:rPr>
              <a:t>Абайдың ақын шәкiрттерi өз балалары - Ақылбай, Мағауия, туысы Көкбай, iнiсi Шәкәрiм қазақ әдебиетiнiң алтын қорына қосылатын көптеген шығармалар қалдырды. Әcipece, Шәкәрiм Құдайбердiұлының /1858-1931/ жазғандары көп болды. Ол соңғы уакытқа дейiн халық жауы ретiнде аталып, eсiмi жұртка белгiсiз болып келдi.</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i="1" dirty="0" smtClean="0">
                <a:latin typeface="Calibri" pitchFamily="34" charset="0"/>
                <a:cs typeface="Calibri" pitchFamily="34" charset="0"/>
              </a:rPr>
              <a:t> </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Адамдық; борыш ар үшiн,</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Барша адамзат қамы үшiн,</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Серт қылам еңбек етем деп,</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Алдағы атар таң үшiн, ­</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деп серт еткен ол қазақ халқының мәртебесiн биiктетiп, мол әдеби мұра қалдырды. Шәкерiм жазған "Қазақ шежiресiн", "Қалқаман-Мамыр", "Еңлiк-Кебек", "Дума", "Дубровский әңгiмесi" /Пушкиннен/ деген поэмаларын, Хафиз ақын өлеңдерiнiң, американ жазушысы Бичер-Стоу Гарриеттiң "Том ағайдың лашығы" деген романының, Лев Толстойдың шығармаларының қазақ тiлiндегi аудармаларын атауға болады. Қазақтың ipi ойшыл шежiрешiсi, ақыны Мәшүр Жүсiп Кебеев те /1858-1931/ осы Шәкерiм тұстас өмip сүрiп, халық сүйiп оқитын шығармалар жазды.</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XIX ғасырдың аяғы мен ХХ ғасырдың басында қазақ халқының саяси-мәдени өмiрiнде жарық жұлдыздай көзге түскен, әмiршiл-әкiмшiл заманның құрбаны болып аттары ұзақ уақыт бойы аталмай келген Ахмет Байтұрсынов /1873-1938/, Мағжан Жұмабаев /1893-1938/, Жүсiпбек Аймауытов /1889-1931/, Мiржақып Дулатов /1885-1935/ сияқты алыптардың мұраларымен қазақ халқы кейiнгi кезде ғана танысуға мүмкiндiк алды. Олардың еңбектерi мен олар туралы деректер қазiр көп жариялануда. Солардың арасында 1992 жылы "Жалын" баспасы шығарған "Бес арыс" жинағын атауға болады.</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Ахмет Байтұрсынов қазақ елiнiң тәуелсiздiгi, қазақ халқының бақыты үшiн үлкен соқпақты жолдан өтiп, қазақтың тiл бiлiмiн дамытуға зор үлес қосты. Оның аудармасында Крыловтың "қырық мысалы" қазақ тiлiнде шықты. "Маса" деген атпен өлеңдер жинағы жарық көрдi. Саясатқа, мәдениетке байланысты орасан көп шығармалар жазды. Ол "Алаш" партиясын ұйымдастырушылардың бiрi. Ол өнерлi адам болған, шығарған әндерi де сақталrан. Оның еңбектерiнiң денi тiлге байланысты, сондықтан да Қазақтың ұлттық академиясының Тiл институтына Ахмет Байтұрсынов eciмi берiлген.</a:t>
            </a:r>
            <a:r>
              <a:rPr lang="ru-RU" sz="1300" dirty="0" smtClean="0">
                <a:latin typeface="Calibri" pitchFamily="34" charset="0"/>
                <a:cs typeface="Calibri" pitchFamily="34" charset="0"/>
              </a:rPr>
              <a:t> </a:t>
            </a:r>
            <a:r>
              <a:rPr lang="kk-KZ" sz="1300" dirty="0" smtClean="0">
                <a:latin typeface="Calibri" pitchFamily="34" charset="0"/>
                <a:cs typeface="Calibri" pitchFamily="34" charset="0"/>
              </a:rPr>
              <a:t>Қазақтың Пушкинi аталған Мағжан Жұмабаев сыршыл ақын болған. Мухтар Әуезов оны қазақ ақындарының қара қордалы ауылында туып, Еуропадағы мәдениетпен сұлулық сарайына барып, жайлауы жарасқан ақын деп суреттейдi. Ол қазақ әдебиетiндегi Абайдан кейiнгi аса биiк тұлғалардың бiрi. Сондай ipi тұлғалардың қатарына Жүсiпбек Аймауытовты да жатқызуға болады. Ipi драматург, қара сөзбен жазғандары, өлеңдерi көп бұл әдебиетшiнi де халық қатты қастерлеп сүйiп оқыған.</a:t>
            </a:r>
            <a:r>
              <a:rPr lang="ru-RU" sz="1300" dirty="0" smtClean="0">
                <a:latin typeface="Calibri" pitchFamily="34" charset="0"/>
                <a:cs typeface="Calibri" pitchFamily="34" charset="0"/>
              </a:rPr>
              <a:t/>
            </a:r>
            <a:br>
              <a:rPr lang="ru-RU" sz="1300" dirty="0" smtClean="0">
                <a:latin typeface="Calibri" pitchFamily="34" charset="0"/>
                <a:cs typeface="Calibri" pitchFamily="34" charset="0"/>
              </a:rPr>
            </a:br>
            <a:r>
              <a:rPr lang="kk-KZ" sz="1300" dirty="0" smtClean="0">
                <a:latin typeface="Calibri" pitchFamily="34" charset="0"/>
                <a:cs typeface="Calibri" pitchFamily="34" charset="0"/>
              </a:rPr>
              <a:t> </a:t>
            </a:r>
            <a:r>
              <a:rPr lang="ru-RU" sz="1200" dirty="0" smtClean="0"/>
              <a:t/>
            </a:r>
            <a:br>
              <a:rPr lang="ru-RU" sz="1200" dirty="0" smtClean="0"/>
            </a:br>
            <a:endParaRPr lang="ru-RU" sz="12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6048672"/>
          </a:xfrm>
        </p:spPr>
        <p:txBody>
          <a:bodyPr>
            <a:normAutofit/>
          </a:bodyPr>
          <a:lstStyle/>
          <a:p>
            <a:pPr indent="457200" algn="just">
              <a:spcBef>
                <a:spcPts val="600"/>
              </a:spcBef>
            </a:pPr>
            <a:r>
              <a:rPr lang="kk-KZ" sz="1200" dirty="0" smtClean="0">
                <a:latin typeface="Calibri" pitchFamily="34" charset="0"/>
                <a:cs typeface="Calibri" pitchFamily="34" charset="0"/>
              </a:rPr>
              <a:t>1925 жылы республикада не бары 31 газет, оның iшiнде қазақ тiлiнде 13 газет шықты. Кейiн олардың қатары өсе бердi. 1930 жылы Қазақстанның 27 ауданында өз газеттерi шыға бастады. 1931 жылы республиканың "Еңбекшi қазақ" газетiнiң 900 қоғамдық тiлшiсi iстедi. 1926 жылы не бары 41 газет шықса, бiрiншi бесжылдық жылдарында 120 газет, оның iшiнде қазақ тiлiнде 62 газет шығып тұрды. Олардың қатары жыл санап толығып, екiншi бесжылдықта жалпы саны 280-ге жеттi.</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Республикада кiтап бастыру ici едәуiр дамыды. Шыға­рылатын кiтаптардың таралым данасы өстi. 1925 жылы 443 мың дана таралыммен 96 кiтап шықса, 1930 жылдары үш миллион даналық 200-ден аса кiтап шығарылды. Республикада қазақ тiлiндегi алғашқы оқулықтар Қазан қаласында бастырылды. Орыс тiлiндегi оқулықтар Мәскеу­ден алдырылды. Қазақ тiлiнiң тұңғыш әлiппесiн жасап, соңынан iз салған жаңашыл ағартушы-ғалым Ахмет Байтұрсынов елде oқy-ағарту iciн дамытуға үлкен еңбек сiңiрдi. Ол жазған мектеп окулықтары 1927-1928 жылдарrа дейiн пайдаланылып келдi. Қазақ оқушыларының ересек буыны сауатын Байтұрсыновтың "Әлiп-биiмен" ашып, ана тiлiн Байтұрсыновтың "Тiл құралы" арқылы оқып үйрендi.1933 жылдан бастап бастауыш мектеп 4 кластық, орталау мектеп 7 кластық және орта мектеп 10 кластық болып қайта құрылды. Қоғамдық саяси пәндердi оқытуға және оқушы­ларға жаңаша идеялық тәрбие беруге ерекше мән берiлдi. Екiншi бесжылдық жылдарында республикада мұrалiмдер саны eкi еседен астам көбейiп, 14 мыңнан 31 мыңға жеттi.1936 жьлы май айында Москвада өткен Қазақстан әдебиетi мен өнерiнң aлғaшқы онкүндігi қазақ әдебиeтi мен өнер жетiстiктерiнiң айғағы болды. Үкімет қазақ халқының әдебиет пен өнер қайраткерлерiнің таланты мен шеберлiгiн жоғaры бағалады. Жазушылардың, артистердiң" мәдени құрылыс қайраткерлерiнiң үлкен бiр тобы - Ж. Жабаев, С. Сейфул­лин, А. Жұбанов, Т. Жүргенов және басқалар үкiмeт награда­ларына ие болды. К. Бәйсейiтова КСРО Халық артисi деген жoғaры атақ алды, ал көп адамдаpғa Қазақ КСР-iнiң халық артисi және еңбек сіңірген артисi деген атақтар берiлдi. Қорытып айтқанда, көптеген қиыншылықтарға, бұрмалау­шылықтapғa, кемшiлiктeрге қарамастан Қазақстанда 20-шы және 30-шы жылдарда мәдени дамуда бiрсыпыра iлгерлеушi­лiктер орын алды. Егер 1937-1938 жылдары «сталиндiк жезтыр­нақ аппарат» қазақ зиялыларын қудаламағaнда бұл табыстар қомақтырақ болуы мүмкiн eдi. Сондай-ақ: республика мәдениетiнiң одан әpi кеңiнен дамып, құлаш жаю процесiне1941 жылы басталған Ұлы Отан соғысы да кepi әcepiн тигiздi.</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smtClean="0">
                <a:latin typeface="Calibri" pitchFamily="34" charset="0"/>
                <a:cs typeface="Calibri" pitchFamily="34" charset="0"/>
              </a:rPr>
              <a:t/>
            </a:r>
            <a:br>
              <a:rPr lang="kk-KZ" sz="1200" dirty="0" smtClean="0">
                <a:latin typeface="Calibri" pitchFamily="34" charset="0"/>
                <a:cs typeface="Calibri" pitchFamily="34" charset="0"/>
              </a:rPr>
            </a:br>
            <a:endParaRPr lang="kk-KZ" sz="1200" dirty="0">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976664"/>
          </a:xfrm>
        </p:spPr>
        <p:txBody>
          <a:bodyPr>
            <a:normAutofit/>
          </a:bodyPr>
          <a:lstStyle/>
          <a:p>
            <a:pPr indent="457200" algn="just">
              <a:spcBef>
                <a:spcPts val="600"/>
              </a:spcBef>
            </a:pPr>
            <a:r>
              <a:rPr lang="kk-KZ" sz="1200" dirty="0">
                <a:latin typeface="Calibri" pitchFamily="34" charset="0"/>
                <a:cs typeface="Calibri" pitchFamily="34" charset="0"/>
              </a:rPr>
              <a:t>Сталин қайтыс болғаннан кейiн 50-шi жылдардың орта шенiнен бастап жеке адамға табынушылықтың зардаптарын жойып, социалистiк зандылықтарды қалпына келтiруге бағытталған бiрсыпыра шаралар iскe асырылды.  1950 жылы 26 желтоқсанда "Правда" газетiнде жарияланған "Қазақстан тарихының мәселелерi мapкcтiк ­лениндiк тұрғыдан баяндалсын" деген мақаланы талқылауға байланысты бүкiл Одаққа, тiптi дүние жүзiне танымал тұлғалы қайраткерлер М. О. Әуезов пен Қ. И. Сәтбаев, сондай-ақ, республиканың басқа да көрнекті жазушылары мен ғалымдары орынсыз жазғырылып, датталды.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  "Жылымық жылдары" деген атпен тарихқа енген 50-шi жылдардың екiншi жартысынан былайғы кезеңде көптеген игi ic атқарылды. Басшылықтың ұжымдық принципi енгiзiлiп, әкiмшiл-әмiршiл басқару жүйесi босаңси бастады. Қағазбастылықпен, жиналыс, мәжiлiс өткiзумен әуестенушiлiкпен күрес күшейдi. Ұлт мәселесiндегi бұрмалаушылықтар түзетiле бастады. Ұлттық республикалардың құқықтары кеңейтiлдi. </a:t>
            </a:r>
            <a:r>
              <a:rPr lang="kk-KZ" sz="1200" dirty="0" smtClean="0">
                <a:latin typeface="Calibri" pitchFamily="34" charset="0"/>
                <a:cs typeface="Calibri" pitchFamily="34" charset="0"/>
              </a:rPr>
              <a:t>Сол </a:t>
            </a:r>
            <a:r>
              <a:rPr lang="kk-KZ" sz="1200" dirty="0">
                <a:latin typeface="Calibri" pitchFamily="34" charset="0"/>
                <a:cs typeface="Calibri" pitchFamily="34" charset="0"/>
              </a:rPr>
              <a:t>жылдардағы рухани мәдениеттегi субъективизм мен тұрпайы социализм элементтері бiрқатар қиындықтарға әкелдi. Мәселен, әдебиет пен өнердің өмірді көпе-көрнеу боямалайтын тартыссыз шығармалары одан әрі </a:t>
            </a:r>
            <a:r>
              <a:rPr lang="kk-KZ" sz="1200" dirty="0" smtClean="0">
                <a:latin typeface="Calibri" pitchFamily="34" charset="0"/>
                <a:cs typeface="Calibri" pitchFamily="34" charset="0"/>
              </a:rPr>
              <a:t>туындады.Кино </a:t>
            </a:r>
            <a:r>
              <a:rPr lang="kk-KZ" sz="1200" dirty="0">
                <a:latin typeface="Calibri" pitchFamily="34" charset="0"/>
                <a:cs typeface="Calibri" pitchFamily="34" charset="0"/>
              </a:rPr>
              <a:t>өнерiнде картиналарды аз жасау керек, бiрақ олар бipден "асыл қазыналар" қатарына кipyi керек, әрбiр фильмде қазiргi заманның аса маңызды күрделi мәселелерi, барлық жақтары мiндеттi түрде көрсетiлуi керек деген нұсқау бойынша жұмыс жүргiзiлдi. Әрине, мұндай көзқарас кезiнде "асыл қазынаның"-сырт көзге қомақты, бiрақ ic жүзiнде өмір шындығынан,  көркемдiк шеберлiктен аулақ, атүсті  жасалған шығармалар көбейдi. Мұндай сипат әдебиетшiлердiң айтуынша, белгiлi дәрежеде "Жамбыл" фильмiне тән болды. Кеңес әдебиетi мен өнерінде  "тартыссыздық теориясы" елеулi зиянын тигiздi. Оның рухымен жазылған шығармалар сахнада ұзақ өмip сүре алған жоқ.</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Бұл кезде мәдени-ағарту мекемелерi әлi де жетiспейтiн едi, олардың көпшiлiгi нашар жабдықталған және бiлiктi мамандармен қамтамасыз етiлмеген болатын. Күрделi құрылысқа және мәдени-ағарту мекемелерiн жөндеуге қаржы жеткiлiктi мөлшерде </a:t>
            </a:r>
            <a:r>
              <a:rPr lang="kk-KZ" sz="1200" dirty="0" smtClean="0">
                <a:latin typeface="Calibri" pitchFamily="34" charset="0"/>
                <a:cs typeface="Calibri" pitchFamily="34" charset="0"/>
              </a:rPr>
              <a:t>бөлiнбедi.</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1951 </a:t>
            </a:r>
            <a:r>
              <a:rPr lang="kk-KZ" sz="1200" dirty="0">
                <a:latin typeface="Calibri" pitchFamily="34" charset="0"/>
                <a:cs typeface="Calibri" pitchFamily="34" charset="0"/>
              </a:rPr>
              <a:t>жылдан 1955 жылға дейiн республикада 8 жаңа жоғары және 22 арнаулы оқу орны ашылды. Қарағандыда eкi жоғары оқу орны - медицина және тау-кен институттары, Семейде малдәрiгерлiк-зоотехникалық және медицина инсти­туттары жұмыс icтей бастады. Жаңа жоғары оқу орын­дарының Ақтөбе медицина /1957 ж, Целиноград ауьшшаруашылық /1958 ж) Өскемен құрылыс-жол /1958 ж/ иниституттарының ашылуымен бiрге бұрыннан бар жоғары оқу орындары кеңейiп, оларда жаңа факультеттер пайда болды. 1956 жылдан бастап Шымкент технология иниституты құрылыс материалдары кәсiпорындарының жабдықтарын монтаждау және пайдалану жөнiндегi инженер-механиктердi даярлай бастады. Қазақ ауыл шаруашылығы институтында электрлендiру және гидромелиорация мамандықтары бойын­ша жаңа инженерлiк факультеттер мен бөлiмдер ашылды</a:t>
            </a:r>
            <a:r>
              <a:rPr lang="kk-KZ" sz="1200" dirty="0">
                <a:latin typeface="Times New Roman" pitchFamily="18" charset="0"/>
                <a:cs typeface="Times New Roman" pitchFamily="18" charset="0"/>
              </a:rPr>
              <a:t>.</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endParaRPr lang="ru-RU" sz="12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24744"/>
            <a:ext cx="8568952" cy="5328592"/>
          </a:xfrm>
        </p:spPr>
        <p:txBody>
          <a:bodyPr>
            <a:normAutofit fontScale="90000"/>
          </a:bodyPr>
          <a:lstStyle/>
          <a:p>
            <a:pPr indent="457200" algn="just">
              <a:spcBef>
                <a:spcPts val="600"/>
              </a:spcBef>
            </a:pPr>
            <a:r>
              <a:rPr lang="kk-KZ" sz="1300" dirty="0">
                <a:latin typeface="Calibri" pitchFamily="34" charset="0"/>
                <a:cs typeface="Calibri" pitchFamily="34" charset="0"/>
              </a:rPr>
              <a:t>Қорытып айтқанда, 50-шi жылдар Қазақстан үшiн одақтық баланстағы рөлi өскен, индустриялық қуаты артқан, мәдениетi бiраз дамыған, сөйтiп экономикасы өрлеу жолына түскен кезең болды. </a:t>
            </a:r>
            <a:r>
              <a:rPr lang="kk-KZ" sz="1300" dirty="0" smtClean="0">
                <a:latin typeface="Calibri" pitchFamily="34" charset="0"/>
                <a:cs typeface="Calibri" pitchFamily="34" charset="0"/>
              </a:rPr>
              <a:t>Осы </a:t>
            </a:r>
            <a:r>
              <a:rPr lang="kk-KZ" sz="1300" dirty="0">
                <a:latin typeface="Calibri" pitchFamily="34" charset="0"/>
                <a:cs typeface="Calibri" pitchFamily="34" charset="0"/>
              </a:rPr>
              <a:t>жылдарда мәдениет саласының материалдық ­техникалық негiзiн нығайтуда бiраз жұмыстар icтелдi. Республикада мәдени объектiлердiң  құрылысы жаңа типтiк жоба бойынша, мектеп пен мәдени мекемелерiнiң алдына өмiрдiң өзi қойған жаңа талаптар ескерiле отырып </a:t>
            </a:r>
            <a:r>
              <a:rPr lang="kk-KZ" sz="1300" dirty="0" smtClean="0">
                <a:latin typeface="Calibri" pitchFamily="34" charset="0"/>
                <a:cs typeface="Calibri" pitchFamily="34" charset="0"/>
              </a:rPr>
              <a:t>жүргiзiлдi. Тоғызыншы </a:t>
            </a:r>
            <a:r>
              <a:rPr lang="kk-KZ" sz="1300" dirty="0">
                <a:latin typeface="Calibri" pitchFamily="34" charset="0"/>
                <a:cs typeface="Calibri" pitchFamily="34" charset="0"/>
              </a:rPr>
              <a:t>және оныншы бесжылдық кезiнде жаңа баспалар құрылды. Бұлар: "Қайнар", Қазақ Совет Энциклопедиясы, жастарға арналған "Жалын" , "Өнер" баспалары. Республикада жылма-жыл қазақ, орыс, ұйғыр, нeмic, корей тiлдерiнде 30 миллиондай дана таралыммен 2 мыңға жуық кiтап шығып тұрды. 70-80 жж. бес томдық "Қазақ ССР тарихы", он томдық "Қазақ тiлiнiң түсiндiрме сөздiгi", он бiр томдық монографиялық жұмыс - "Қазақ­станның металлогениясы", тоғыз томдық "Қазақстанның өсiмдiктерi" және диалектикалық логика жөнiнде бiрсыпыра iргелi монографиялар жарық көрдi. Бiр жолғы тиражы 5 миллион данамен 415 rазет, ондаған жорнал </a:t>
            </a:r>
            <a:r>
              <a:rPr lang="kk-KZ" sz="1300" dirty="0" smtClean="0">
                <a:latin typeface="Calibri" pitchFamily="34" charset="0"/>
                <a:cs typeface="Calibri" pitchFamily="34" charset="0"/>
              </a:rPr>
              <a:t>шығарылды. Селолық </a:t>
            </a:r>
            <a:r>
              <a:rPr lang="kk-KZ" sz="1300" dirty="0">
                <a:latin typeface="Calibri" pitchFamily="34" charset="0"/>
                <a:cs typeface="Calibri" pitchFamily="34" charset="0"/>
              </a:rPr>
              <a:t>жерлерде 6 мыңнан астам клубтар мен мәдениет сарайлары қызмет көpceттi. Оларда 12 мыңнан астам көрке­мөнерпаздар ұжымы icтедi. Ондаған халық театрлары, ән-би ансамбльдерi, қазақ ұлт-аспапты халықтық оркестрлерi, халық хорлары </a:t>
            </a:r>
            <a:r>
              <a:rPr lang="kk-KZ" sz="1300" dirty="0" smtClean="0">
                <a:latin typeface="Calibri" pitchFamily="34" charset="0"/>
                <a:cs typeface="Calibri" pitchFamily="34" charset="0"/>
              </a:rPr>
              <a:t>құрылды. Қазақстан </a:t>
            </a:r>
            <a:r>
              <a:rPr lang="kk-KZ" sz="1300" dirty="0">
                <a:latin typeface="Calibri" pitchFamily="34" charset="0"/>
                <a:cs typeface="Calibri" pitchFamily="34" charset="0"/>
              </a:rPr>
              <a:t>селоларында мәдени-бұқаралық жұмыстың мәдениет университетrерi мен мектептерi, көшпелi өнертану кафедралары, көркемдiк шығармашылық бiрлестiктер, атеизм автоклубтары және т.б. сол секiлдi жаңа формалары кеңiнен </a:t>
            </a:r>
            <a:r>
              <a:rPr lang="kk-KZ" sz="1300" dirty="0" smtClean="0">
                <a:latin typeface="Calibri" pitchFamily="34" charset="0"/>
                <a:cs typeface="Calibri" pitchFamily="34" charset="0"/>
              </a:rPr>
              <a:t>тарады. Село тұрғындарының тұрмысына телевизия, радио, баспасез, кино бұрынғыдан да көбiрек ене бастады. Ауыл мен деревняның, мәдени дәрежесi Қазақстанның село зиялы­ларының сан және сапа жағынан едәуiр өcyiмен сипатталды. Орта есеппен бiр колхоз бен совхозға 70-шi жылдардың басында 45 жоғары және арнайы орта бiлiмi бар маманнан келдi. 1970 жылға қарсы телевизия республиканың барлық облыстарына дерлiк ендi. Қазақстанда телевизияның 15 программалық орталығы және осынша студиясы, сондай-ақ телевизия бағдарламасын тарататын және қабылдап алып қайта тарататын жүйелер iстедi. 4 республикалық және 19 облыстық бағдарламалар арқылы радио хабарлары қазақ, орыс, ұйғыр, корей тiлдерiнде жүргiзiлдi. 1976 жылдың аяғында республикада 10282 кино қондырғысы болып, олар бiр жылда 290 миллион кино көрерменіне қызмет көрсеттi. Халық aғapтy ici де бiрсыпыра алға басты. Мәселен, республиканың жалпы бiлiм беретiн 10154 мектебiнде 1970 жылы 3 миллион 140,8 мың бала оқыса, 1977 жылы 9217 мектепте 3 миллион 266,1 мың бала оқыды. 1970 жылы Қазақстанда 46жоғары және 190 арнаулы орта оқу орны болып, оларда 416 мыңнан астам студент бiлiм алды. Студенттердi 160 мамандық бойынша әзiрледi. Респуб­ликаның техникумдарында жастар 182 мамандық бойынша оқытылды. 1986 жылы республикада жоғары оқу орын­дарының саны 55-ке, ал арнаулы орта оқу орындарының саны 246-ғa жеттi. жоғары оқу орындары мен техникумдарда 550 мыңдай студент оқыды. Республика халқының әрбiр 10 мың адамына 160 студенттен келдi</a:t>
            </a:r>
            <a:r>
              <a:rPr lang="kk-KZ" sz="1300" dirty="0" smtClean="0">
                <a:latin typeface="Times New Roman" pitchFamily="18" charset="0"/>
                <a:cs typeface="Times New Roman" pitchFamily="18" charset="0"/>
              </a:rPr>
              <a:t>.</a:t>
            </a:r>
            <a:br>
              <a:rPr lang="kk-KZ" sz="1300" dirty="0" smtClean="0">
                <a:latin typeface="Times New Roman" pitchFamily="18" charset="0"/>
                <a:cs typeface="Times New Roman" pitchFamily="18" charset="0"/>
              </a:rPr>
            </a:br>
            <a:r>
              <a:rPr lang="kk-KZ" sz="1300" dirty="0" smtClean="0">
                <a:latin typeface="Times New Roman" pitchFamily="18" charset="0"/>
                <a:cs typeface="Times New Roman" pitchFamily="18" charset="0"/>
              </a:rPr>
              <a:t> </a:t>
            </a:r>
            <a:r>
              <a:rPr lang="ru-RU" sz="1200" dirty="0"/>
              <a:t/>
            </a:r>
            <a:br>
              <a:rPr lang="ru-RU" sz="1200" dirty="0"/>
            </a:br>
            <a:r>
              <a:rPr lang="ru-MO" sz="1200" dirty="0"/>
              <a:t> </a:t>
            </a:r>
            <a:r>
              <a:rPr lang="ru-RU" sz="1200" dirty="0"/>
              <a:t/>
            </a:r>
            <a:br>
              <a:rPr lang="ru-RU" sz="1200" dirty="0"/>
            </a:br>
            <a:r>
              <a:rPr lang="kk-KZ" sz="1200" b="1" dirty="0"/>
              <a:t> </a:t>
            </a:r>
            <a:r>
              <a:rPr lang="ru-RU" sz="1200" dirty="0"/>
              <a:t/>
            </a:r>
            <a:br>
              <a:rPr lang="ru-RU" sz="1200" dirty="0"/>
            </a:br>
            <a:r>
              <a:rPr lang="kk-KZ" sz="1200" b="1" dirty="0"/>
              <a:t> </a:t>
            </a:r>
            <a:r>
              <a:rPr lang="ru-RU" sz="1200" dirty="0"/>
              <a:t/>
            </a:r>
            <a:br>
              <a:rPr lang="ru-RU" sz="1200" dirty="0"/>
            </a:br>
            <a:r>
              <a:rPr lang="en-US" sz="1200" dirty="0"/>
              <a:t> </a:t>
            </a:r>
            <a:r>
              <a:rPr lang="ru-RU" sz="1200" dirty="0"/>
              <a:t/>
            </a:r>
            <a:br>
              <a:rPr lang="ru-RU" sz="1200" dirty="0"/>
            </a:br>
            <a:endParaRPr lang="ru-RU"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23528" y="404664"/>
            <a:ext cx="8568952" cy="5688632"/>
          </a:xfrm>
        </p:spPr>
        <p:txBody>
          <a:bodyPr>
            <a:normAutofit/>
          </a:bodyPr>
          <a:lstStyle/>
          <a:p>
            <a:pPr indent="457200" algn="just">
              <a:spcBef>
                <a:spcPts val="600"/>
              </a:spcBef>
            </a:pPr>
            <a:r>
              <a:rPr lang="kk-KZ" sz="1200" b="1" dirty="0" smtClean="0">
                <a:latin typeface="Calibri" pitchFamily="34" charset="0"/>
                <a:cs typeface="Calibri" pitchFamily="34" charset="0"/>
              </a:rPr>
              <a:t>2.</a:t>
            </a:r>
            <a:r>
              <a:rPr lang="en-US" sz="1200" b="1" dirty="0" smtClean="0">
                <a:latin typeface="Calibri" pitchFamily="34" charset="0"/>
                <a:cs typeface="Calibri" pitchFamily="34" charset="0"/>
              </a:rPr>
              <a:t> </a:t>
            </a:r>
            <a:r>
              <a:rPr lang="kk-KZ" sz="1200" b="1" dirty="0" smtClean="0">
                <a:latin typeface="Calibri" pitchFamily="34" charset="0"/>
                <a:cs typeface="Calibri" pitchFamily="34" charset="0"/>
              </a:rPr>
              <a:t>Мәдени</a:t>
            </a:r>
            <a:r>
              <a:rPr lang="en-US" sz="1200" b="1" dirty="0" smtClean="0">
                <a:latin typeface="Calibri" pitchFamily="34" charset="0"/>
                <a:cs typeface="Calibri" pitchFamily="34" charset="0"/>
              </a:rPr>
              <a:t> </a:t>
            </a:r>
            <a:r>
              <a:rPr lang="kk-KZ" sz="1200" b="1" dirty="0" smtClean="0">
                <a:latin typeface="Calibri" pitchFamily="34" charset="0"/>
                <a:cs typeface="Calibri" pitchFamily="34" charset="0"/>
              </a:rPr>
              <a:t>коммуникация</a:t>
            </a:r>
            <a:r>
              <a:rPr lang="en-US" sz="1200" b="1" dirty="0" smtClean="0">
                <a:latin typeface="Calibri" pitchFamily="34" charset="0"/>
                <a:cs typeface="Calibri" pitchFamily="34" charset="0"/>
              </a:rPr>
              <a:t> </a:t>
            </a:r>
            <a:br>
              <a:rPr lang="en-US" sz="1200" b="1" dirty="0" smtClean="0">
                <a:latin typeface="Calibri" pitchFamily="34" charset="0"/>
                <a:cs typeface="Calibri" pitchFamily="34" charset="0"/>
              </a:rPr>
            </a:br>
            <a:r>
              <a:rPr lang="en-US" sz="1200" b="1" dirty="0" smtClean="0">
                <a:latin typeface="Calibri" pitchFamily="34" charset="0"/>
                <a:cs typeface="Calibri" pitchFamily="34" charset="0"/>
              </a:rPr>
              <a:t/>
            </a:r>
            <a:br>
              <a:rPr lang="en-US" sz="1200" b="1" dirty="0" smtClean="0">
                <a:latin typeface="Calibri" pitchFamily="34" charset="0"/>
                <a:cs typeface="Calibri" pitchFamily="34" charset="0"/>
              </a:rPr>
            </a:br>
            <a:r>
              <a:rPr lang="en-US" sz="1200" b="1" dirty="0" smtClean="0">
                <a:latin typeface="Calibri" pitchFamily="34" charset="0"/>
                <a:cs typeface="Calibri" pitchFamily="34" charset="0"/>
              </a:rPr>
              <a:t/>
            </a:r>
            <a:br>
              <a:rPr lang="en-US" sz="1200" b="1" dirty="0" smtClean="0">
                <a:latin typeface="Calibri" pitchFamily="34" charset="0"/>
                <a:cs typeface="Calibri" pitchFamily="34" charset="0"/>
              </a:rPr>
            </a:br>
            <a:r>
              <a:rPr lang="en-US" sz="1200" b="1" dirty="0" smtClean="0">
                <a:latin typeface="Calibri" pitchFamily="34" charset="0"/>
                <a:cs typeface="Calibri" pitchFamily="34" charset="0"/>
              </a:rPr>
              <a:t/>
            </a:r>
            <a:br>
              <a:rPr lang="en-US" sz="1200" b="1" dirty="0" smtClean="0">
                <a:latin typeface="Calibri" pitchFamily="34" charset="0"/>
                <a:cs typeface="Calibri" pitchFamily="34" charset="0"/>
              </a:rPr>
            </a:br>
            <a:r>
              <a:rPr lang="kk-KZ" sz="1200" dirty="0" smtClean="0">
                <a:latin typeface="Calibri" pitchFamily="34" charset="0"/>
                <a:cs typeface="Calibri" pitchFamily="34" charset="0"/>
              </a:rPr>
              <a:t> </a:t>
            </a:r>
            <a:r>
              <a:rPr lang="kk-KZ" sz="1200" dirty="0">
                <a:latin typeface="Calibri" pitchFamily="34" charset="0"/>
                <a:cs typeface="Calibri" pitchFamily="34" charset="0"/>
              </a:rPr>
              <a:t>Негізгі коммуникация (байланыс) құралы тіл болғандықтан, тілге, ауызекі сөзге негізделген салт-дәстүрлер, мифтер, әдет-ғұрыптар немесе, жалпылама айтсақ, фольклор кеңінен дамыды және ұрпақтар мирасқорлығының негізі де сол болып табылды. Тіл- коммуникация құралы ретінде адамның тікелей  қатынасуын (айтуын, естуін) қажет ететін болғандықтан да адамдар ұжымы өз ара ұйымшыл, бөлінбес бірлікте </a:t>
            </a:r>
            <a:r>
              <a:rPr lang="kk-KZ" sz="1200" dirty="0" smtClean="0">
                <a:latin typeface="Calibri" pitchFamily="34" charset="0"/>
                <a:cs typeface="Calibri" pitchFamily="34" charset="0"/>
              </a:rPr>
              <a:t>болды</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Жазу-сызудың </a:t>
            </a:r>
            <a:r>
              <a:rPr lang="kk-KZ" sz="1200" dirty="0">
                <a:latin typeface="Calibri" pitchFamily="34" charset="0"/>
                <a:cs typeface="Calibri" pitchFamily="34" charset="0"/>
              </a:rPr>
              <a:t>пайда болуы адамзатты естілетін дыбыстық акустикалық кеңістіктен көзге көрінетін визуалды көрнекі кеңістікке итермеледі. Ұрпақтан ұрпаққа ұласқан ақыл- өсиет, даналық ой, жазылған және көзбен көріп оқылатын мәтіндерге </a:t>
            </a:r>
            <a:r>
              <a:rPr lang="kk-KZ" sz="1200" dirty="0" smtClean="0">
                <a:latin typeface="Calibri" pitchFamily="34" charset="0"/>
                <a:cs typeface="Calibri" pitchFamily="34" charset="0"/>
              </a:rPr>
              <a:t>айналды.</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Әліпбиге </a:t>
            </a:r>
            <a:r>
              <a:rPr lang="kk-KZ" sz="1200" dirty="0">
                <a:latin typeface="Calibri" pitchFamily="34" charset="0"/>
                <a:cs typeface="Calibri" pitchFamily="34" charset="0"/>
              </a:rPr>
              <a:t>дейінгі қауымдық қоғамда адамның өмірге бейімделген негізгі сезім мүшесі құлақ болды. Есту сенумен пара пар болды.  Ендігі жеерде негізгі сезім  мүшесі болып есту мүшесі құлақ емес, көру мүшесі-көз </a:t>
            </a:r>
            <a:r>
              <a:rPr lang="kk-KZ" sz="1200" dirty="0" smtClean="0">
                <a:latin typeface="Calibri" pitchFamily="34" charset="0"/>
                <a:cs typeface="Calibri" pitchFamily="34" charset="0"/>
              </a:rPr>
              <a:t>келді</a:t>
            </a:r>
            <a:r>
              <a:rPr lang="en-US" sz="1200" dirty="0" smtClean="0">
                <a:latin typeface="Calibri" pitchFamily="34" charset="0"/>
                <a:cs typeface="Calibri" pitchFamily="34" charset="0"/>
              </a:rPr>
              <a:t>.  </a:t>
            </a:r>
            <a:r>
              <a:rPr lang="kk-KZ" sz="1200" dirty="0" smtClean="0">
                <a:latin typeface="Calibri" pitchFamily="34" charset="0"/>
                <a:cs typeface="Calibri" pitchFamily="34" charset="0"/>
              </a:rPr>
              <a:t>Коммуникация </a:t>
            </a:r>
            <a:r>
              <a:rPr lang="kk-KZ" sz="1200" dirty="0">
                <a:latin typeface="Calibri" pitchFamily="34" charset="0"/>
                <a:cs typeface="Calibri" pitchFamily="34" charset="0"/>
              </a:rPr>
              <a:t>құралдыры күрделене келе , тек адамды қоршаған ортаны ғана өзгертіп қоймайды, сонымен бірге адамның  өзінің де ойлау жүйесіне, дүниетанымына, іс-әрекетіне, менталитетіне өзгерістер енгізді. Жазу-сызудың пайда болуынан басталған жатсыну, шеттену процестері Еуропадағы тұңғыш баспа станогының дүниеге келуімен одан ары ұлғая түсті. Христиандық Еуропада ХУ ғ. 2-жартысында Иоганн Гуттенберг өзінің тапқан баспа станогын іске қосты. М.Маклюэн айтпақшы ,, Гуттенберг галактикасы,,- баспа ісі- нағыз ақпараттық төңкеріске келіп соқты. «Гуттенберг галактикасының» арқасында тұңғыш көпшілік конвейерлік тауар – басылып шыққан кітап дүниеге келді. Ол бұрын болмаған көп мүмкіншіліктерге жол ашты. Жазу-сызуы жоқ уақытта ұрпақтан ұрпаққа ұласқан тәжірибені ру көсемдерінің зердесі сақтап кейінгі ұрпаққа жеткізді. </a:t>
            </a:r>
            <a:r>
              <a:rPr lang="kk-KZ" sz="1200" dirty="0" smtClean="0">
                <a:latin typeface="Calibri" pitchFamily="34" charset="0"/>
                <a:cs typeface="Calibri" pitchFamily="34" charset="0"/>
              </a:rPr>
              <a:t>М.Маклюэннің </a:t>
            </a:r>
            <a:r>
              <a:rPr lang="kk-KZ" sz="1200" dirty="0">
                <a:latin typeface="Calibri" pitchFamily="34" charset="0"/>
                <a:cs typeface="Calibri" pitchFamily="34" charset="0"/>
              </a:rPr>
              <a:t>айтуы бойынша, қатынас құралдарының өзгерісіне байланысты болатын мәдени  кезеңдердің  біреуінен екіншісіне өту  барысында көптеген үйреншікті мәдени элементтердің жоғалды. Аудио-визуалды кеңістік кезеңі жаңа қарым-қатынас құралдарын-телеграфты, радионы, телефонды, теледидарды, компьютерді және т.б. ғылыми-техникалық прогресс жетістіктерін ала келді. Соның нәтижесінде баспа өнімдері және мәдениет институттары дағдарысқа ұшырады. Кітапханадан оқушының, театрдан көрерменнің, әдебиеттен ақын- жазушылардың – күнделік, хат, өмірбаян жазу ісінің қайтқан кезеңі келді. Адамдар менталитеті өзгеріске ұшырады. Біртұтас электрондық байланыс біздің планетаны «үлкен ауылға» айналдырып отыр</a:t>
            </a:r>
            <a:r>
              <a:rPr lang="kk-KZ" sz="1200" dirty="0" smtClean="0">
                <a:latin typeface="Calibri" pitchFamily="34" charset="0"/>
                <a:cs typeface="Calibri" pitchFamily="34" charset="0"/>
              </a:rPr>
              <a:t>. </a:t>
            </a:r>
            <a:r>
              <a:rPr lang="kk-KZ" sz="1200" dirty="0">
                <a:latin typeface="Calibri" pitchFamily="34" charset="0"/>
                <a:cs typeface="Calibri" pitchFamily="34" charset="0"/>
              </a:rPr>
              <a:t>Тіл - тек коммуникативтік құрал емес, сонымен бірге адам болмысының, оның  мәдениетінің көрінісі, өйткені мәдениет таңба, яғни тілден тысқары өмір сүре </a:t>
            </a:r>
            <a:r>
              <a:rPr lang="kk-KZ" sz="1200" dirty="0" smtClean="0">
                <a:latin typeface="Calibri" pitchFamily="34" charset="0"/>
                <a:cs typeface="Calibri" pitchFamily="34" charset="0"/>
              </a:rPr>
              <a:t>алмайды.</a:t>
            </a:r>
            <a:r>
              <a:rPr lang="en-US" sz="1200" dirty="0" smtClean="0">
                <a:latin typeface="Calibri" pitchFamily="34" charset="0"/>
                <a:cs typeface="Calibri" pitchFamily="34" charset="0"/>
              </a:rPr>
              <a:t> </a:t>
            </a:r>
            <a:endParaRPr lang="ru-RU" sz="1200" dirty="0">
              <a:latin typeface="Calibri" pitchFamily="34" charset="0"/>
              <a:cs typeface="Calibri" pitchFamily="34" charset="0"/>
            </a:endParaRPr>
          </a:p>
        </p:txBody>
      </p:sp>
    </p:spTree>
  </p:cSld>
  <p:clrMapOvr>
    <a:masterClrMapping/>
  </p:clrMapOvr>
  <p:transition advClick="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0066"/>
          </a:xfrm>
        </p:spPr>
        <p:txBody>
          <a:bodyPr>
            <a:normAutofit fontScale="90000"/>
          </a:bodyPr>
          <a:lstStyle/>
          <a:p>
            <a:r>
              <a:rPr lang="en-US" sz="1400" b="1" dirty="0">
                <a:latin typeface="Times New Roman" pitchFamily="18" charset="0"/>
                <a:cs typeface="Times New Roman" pitchFamily="18" charset="0"/>
              </a:rPr>
              <a:t> </a:t>
            </a:r>
            <a:r>
              <a:rPr lang="ru-RU" sz="1400" b="1" dirty="0">
                <a:latin typeface="Times New Roman" pitchFamily="18" charset="0"/>
                <a:cs typeface="Times New Roman" pitchFamily="18" charset="0"/>
              </a:rPr>
              <a:t/>
            </a:r>
            <a:br>
              <a:rPr lang="ru-RU" sz="1400" b="1" dirty="0">
                <a:latin typeface="Times New Roman" pitchFamily="18" charset="0"/>
                <a:cs typeface="Times New Roman" pitchFamily="18" charset="0"/>
              </a:rPr>
            </a:br>
            <a:r>
              <a:rPr lang="ru-MO" sz="1400" b="1" dirty="0">
                <a:latin typeface="Calibri" pitchFamily="34" charset="0"/>
                <a:cs typeface="Calibri" pitchFamily="34" charset="0"/>
              </a:rPr>
              <a:t>ПӘН БОЙЫНША ОҚУ</a:t>
            </a:r>
            <a:r>
              <a:rPr lang="ru-RU" sz="1400" b="1" dirty="0">
                <a:latin typeface="Calibri" pitchFamily="34" charset="0"/>
                <a:cs typeface="Calibri" pitchFamily="34" charset="0"/>
              </a:rPr>
              <a:t>-</a:t>
            </a:r>
            <a:r>
              <a:rPr lang="ru-MO" sz="1400" b="1" dirty="0">
                <a:latin typeface="Calibri" pitchFamily="34" charset="0"/>
                <a:cs typeface="Calibri" pitchFamily="34" charset="0"/>
              </a:rPr>
              <a:t>ӘДІСТЕМЕЛІК МАТЕРИАЛДАР</a:t>
            </a:r>
            <a:r>
              <a:rPr lang="ru-RU" sz="1200" b="1" dirty="0"/>
              <a:t/>
            </a:r>
            <a:br>
              <a:rPr lang="ru-RU" sz="1200" b="1" dirty="0"/>
            </a:br>
            <a:endParaRPr lang="ru-RU" sz="1200" dirty="0"/>
          </a:p>
        </p:txBody>
      </p:sp>
      <p:graphicFrame>
        <p:nvGraphicFramePr>
          <p:cNvPr id="5" name="Содержимое 4"/>
          <p:cNvGraphicFramePr>
            <a:graphicFrameLocks noGrp="1"/>
          </p:cNvGraphicFramePr>
          <p:nvPr>
            <p:ph idx="1"/>
          </p:nvPr>
        </p:nvGraphicFramePr>
        <p:xfrm>
          <a:off x="467544" y="692696"/>
          <a:ext cx="8229600" cy="2834640"/>
        </p:xfrm>
        <a:graphic>
          <a:graphicData uri="http://schemas.openxmlformats.org/drawingml/2006/table">
            <a:tbl>
              <a:tblPr firstRow="1" bandRow="1">
                <a:tableStyleId>{5C22544A-7EE6-4342-B048-85BDC9FD1C3A}</a:tableStyleId>
              </a:tblPr>
              <a:tblGrid>
                <a:gridCol w="442392"/>
                <a:gridCol w="4526160"/>
                <a:gridCol w="864096"/>
                <a:gridCol w="658416"/>
                <a:gridCol w="936104"/>
                <a:gridCol w="802432"/>
              </a:tblGrid>
              <a:tr h="623820">
                <a:tc>
                  <a:txBody>
                    <a:bodyPr/>
                    <a:lstStyle/>
                    <a:p>
                      <a:pPr marL="0" indent="0"/>
                      <a:r>
                        <a:rPr lang="kk-KZ" sz="1200" b="1" kern="1200" noProof="0" dirty="0" smtClean="0">
                          <a:solidFill>
                            <a:schemeClr val="lt1"/>
                          </a:solidFill>
                          <a:latin typeface="+mn-lt"/>
                          <a:ea typeface="+mn-ea"/>
                          <a:cs typeface="+mn-cs"/>
                        </a:rPr>
                        <a:t>№ п/п</a:t>
                      </a:r>
                      <a:endParaRPr lang="kk-KZ" sz="1200" noProof="0" dirty="0"/>
                    </a:p>
                  </a:txBody>
                  <a:tcPr/>
                </a:tc>
                <a:tc>
                  <a:txBody>
                    <a:bodyPr/>
                    <a:lstStyle/>
                    <a:p>
                      <a:r>
                        <a:rPr lang="kk-KZ" sz="1200" b="1" kern="1200" dirty="0" smtClean="0">
                          <a:solidFill>
                            <a:schemeClr val="lt1"/>
                          </a:solidFill>
                          <a:latin typeface="+mn-lt"/>
                          <a:ea typeface="+mn-ea"/>
                          <a:cs typeface="+mn-cs"/>
                        </a:rPr>
                        <a:t>Тақырыптың атауы</a:t>
                      </a:r>
                      <a:endParaRPr lang="ru-RU" sz="1200" dirty="0"/>
                    </a:p>
                  </a:txBody>
                  <a:tcPr/>
                </a:tc>
                <a:tc>
                  <a:txBody>
                    <a:bodyPr/>
                    <a:lstStyle/>
                    <a:p>
                      <a:r>
                        <a:rPr lang="kk-KZ" sz="1200" b="1" kern="1200" dirty="0" smtClean="0">
                          <a:solidFill>
                            <a:schemeClr val="lt1"/>
                          </a:solidFill>
                          <a:latin typeface="+mn-lt"/>
                          <a:ea typeface="+mn-ea"/>
                          <a:cs typeface="+mn-cs"/>
                        </a:rPr>
                        <a:t>Дәрістер</a:t>
                      </a:r>
                      <a:endParaRPr lang="ru-RU" sz="1200" dirty="0"/>
                    </a:p>
                  </a:txBody>
                  <a:tcPr/>
                </a:tc>
                <a:tc>
                  <a:txBody>
                    <a:bodyPr/>
                    <a:lstStyle/>
                    <a:p>
                      <a:r>
                        <a:rPr lang="ru-RU" sz="1200" b="1" kern="1200" dirty="0" smtClean="0">
                          <a:solidFill>
                            <a:schemeClr val="lt1"/>
                          </a:solidFill>
                          <a:latin typeface="+mn-lt"/>
                          <a:ea typeface="+mn-ea"/>
                          <a:cs typeface="+mn-cs"/>
                        </a:rPr>
                        <a:t>Сем</a:t>
                      </a:r>
                      <a:endParaRPr lang="ru-RU" sz="1200" dirty="0"/>
                    </a:p>
                  </a:txBody>
                  <a:tcPr/>
                </a:tc>
                <a:tc>
                  <a:txBody>
                    <a:bodyPr/>
                    <a:lstStyle/>
                    <a:p>
                      <a:r>
                        <a:rPr lang="kk-KZ" sz="1200" b="1" kern="1200" dirty="0" smtClean="0">
                          <a:solidFill>
                            <a:schemeClr val="lt1"/>
                          </a:solidFill>
                          <a:latin typeface="+mn-lt"/>
                          <a:ea typeface="+mn-ea"/>
                          <a:cs typeface="+mn-cs"/>
                        </a:rPr>
                        <a:t>МОӨЖ</a:t>
                      </a:r>
                      <a:endParaRPr lang="ru-RU" sz="1200" b="1" kern="1200" dirty="0" smtClean="0">
                        <a:solidFill>
                          <a:schemeClr val="lt1"/>
                        </a:solidFill>
                        <a:latin typeface="+mn-lt"/>
                        <a:ea typeface="+mn-ea"/>
                        <a:cs typeface="+mn-cs"/>
                      </a:endParaRPr>
                    </a:p>
                    <a:p>
                      <a:r>
                        <a:rPr lang="ru-RU" sz="1200" b="1" kern="1200" dirty="0" smtClean="0">
                          <a:solidFill>
                            <a:schemeClr val="lt1"/>
                          </a:solidFill>
                          <a:latin typeface="+mn-lt"/>
                          <a:ea typeface="+mn-ea"/>
                          <a:cs typeface="+mn-cs"/>
                        </a:rPr>
                        <a:t>Графи</a:t>
                      </a:r>
                      <a:r>
                        <a:rPr lang="kk-KZ" sz="1200" b="1" kern="1200" dirty="0" smtClean="0">
                          <a:solidFill>
                            <a:schemeClr val="lt1"/>
                          </a:solidFill>
                          <a:latin typeface="+mn-lt"/>
                          <a:ea typeface="+mn-ea"/>
                          <a:cs typeface="+mn-cs"/>
                        </a:rPr>
                        <a:t>гі бар</a:t>
                      </a:r>
                      <a:endParaRPr lang="ru-RU" sz="1200" dirty="0"/>
                    </a:p>
                  </a:txBody>
                  <a:tcPr/>
                </a:tc>
                <a:tc>
                  <a:txBody>
                    <a:bodyPr/>
                    <a:lstStyle/>
                    <a:p>
                      <a:r>
                        <a:rPr lang="kk-KZ" sz="1200" b="1" kern="1200" dirty="0" smtClean="0">
                          <a:solidFill>
                            <a:schemeClr val="lt1"/>
                          </a:solidFill>
                          <a:latin typeface="+mn-lt"/>
                          <a:ea typeface="+mn-ea"/>
                          <a:cs typeface="+mn-cs"/>
                        </a:rPr>
                        <a:t>МӨЖ</a:t>
                      </a:r>
                      <a:endParaRPr lang="ru-RU" sz="1200" b="1" kern="1200" dirty="0" smtClean="0">
                        <a:solidFill>
                          <a:schemeClr val="lt1"/>
                        </a:solidFill>
                        <a:latin typeface="+mn-lt"/>
                        <a:ea typeface="+mn-ea"/>
                        <a:cs typeface="+mn-cs"/>
                      </a:endParaRPr>
                    </a:p>
                    <a:p>
                      <a:r>
                        <a:rPr lang="ru-RU" sz="1200" b="1" kern="1200" dirty="0" smtClean="0">
                          <a:solidFill>
                            <a:schemeClr val="lt1"/>
                          </a:solidFill>
                          <a:latin typeface="+mn-lt"/>
                          <a:ea typeface="+mn-ea"/>
                          <a:cs typeface="+mn-cs"/>
                        </a:rPr>
                        <a:t>Графи</a:t>
                      </a:r>
                      <a:r>
                        <a:rPr lang="kk-KZ" sz="1200" b="1" kern="1200" dirty="0" smtClean="0">
                          <a:solidFill>
                            <a:schemeClr val="lt1"/>
                          </a:solidFill>
                          <a:latin typeface="+mn-lt"/>
                          <a:ea typeface="+mn-ea"/>
                          <a:cs typeface="+mn-cs"/>
                        </a:rPr>
                        <a:t>гі бар</a:t>
                      </a:r>
                      <a:endParaRPr lang="ru-RU" sz="1200" dirty="0"/>
                    </a:p>
                  </a:txBody>
                  <a:tcPr/>
                </a:tc>
              </a:tr>
              <a:tr h="623820">
                <a:tc>
                  <a:txBody>
                    <a:bodyPr/>
                    <a:lstStyle/>
                    <a:p>
                      <a:pPr marL="0" indent="0"/>
                      <a:r>
                        <a:rPr lang="en-US" dirty="0" smtClean="0"/>
                        <a:t>1.</a:t>
                      </a:r>
                      <a:endParaRPr lang="ru-RU" dirty="0"/>
                    </a:p>
                  </a:txBody>
                  <a:tcPr/>
                </a:tc>
                <a:tc>
                  <a:txBody>
                    <a:bodyPr/>
                    <a:lstStyle/>
                    <a:p>
                      <a:r>
                        <a:rPr lang="kk-KZ" sz="1200" b="0" kern="1200" dirty="0" smtClean="0">
                          <a:solidFill>
                            <a:schemeClr val="dk1"/>
                          </a:solidFill>
                          <a:latin typeface="+mn-lt"/>
                          <a:ea typeface="+mn-ea"/>
                          <a:cs typeface="+mn-cs"/>
                        </a:rPr>
                        <a:t>Дәріс 1. Мәдениет типологиясының теориясы мен әдіснамасы: негізгі ұғымдар, міндеттері</a:t>
                      </a:r>
                      <a:endParaRPr lang="ru-RU" sz="1200" b="1" kern="1200" dirty="0" smtClean="0">
                        <a:solidFill>
                          <a:schemeClr val="dk1"/>
                        </a:solidFill>
                        <a:latin typeface="+mn-lt"/>
                        <a:ea typeface="+mn-ea"/>
                        <a:cs typeface="+mn-cs"/>
                      </a:endParaRPr>
                    </a:p>
                    <a:p>
                      <a:pPr marL="0" indent="0"/>
                      <a:r>
                        <a:rPr lang="ru-RU" sz="1200" b="1" kern="1200" dirty="0" smtClean="0">
                          <a:solidFill>
                            <a:schemeClr val="dk1"/>
                          </a:solidFill>
                          <a:latin typeface="+mn-lt"/>
                          <a:ea typeface="+mn-ea"/>
                          <a:cs typeface="+mn-cs"/>
                        </a:rPr>
                        <a:t> Семинар № 1. </a:t>
                      </a:r>
                      <a:r>
                        <a:rPr lang="kk-KZ" sz="1200" b="1" kern="1200" noProof="0" dirty="0" smtClean="0">
                          <a:solidFill>
                            <a:schemeClr val="dk1"/>
                          </a:solidFill>
                          <a:latin typeface="+mn-lt"/>
                          <a:ea typeface="+mn-ea"/>
                          <a:cs typeface="+mn-cs"/>
                        </a:rPr>
                        <a:t>Мәдениеттің тарихы мен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445586">
                <a:tc>
                  <a:txBody>
                    <a:bodyPr/>
                    <a:lstStyle/>
                    <a:p>
                      <a:r>
                        <a:rPr lang="en-US" dirty="0" smtClean="0"/>
                        <a:t>2.</a:t>
                      </a:r>
                      <a:endParaRPr lang="ru-RU" dirty="0"/>
                    </a:p>
                  </a:txBody>
                  <a:tcPr/>
                </a:tc>
                <a:tc>
                  <a:txBody>
                    <a:bodyPr/>
                    <a:lstStyle/>
                    <a:p>
                      <a:r>
                        <a:rPr lang="kk-KZ" sz="1200" kern="1200" noProof="0" dirty="0" smtClean="0">
                          <a:solidFill>
                            <a:schemeClr val="dk1"/>
                          </a:solidFill>
                          <a:latin typeface="+mn-lt"/>
                          <a:ea typeface="+mn-ea"/>
                          <a:cs typeface="+mn-cs"/>
                        </a:rPr>
                        <a:t>Дәріс 2.Адам және мәдениет: әрекеттесі типтері</a:t>
                      </a:r>
                    </a:p>
                    <a:p>
                      <a:r>
                        <a:rPr lang="kk-KZ" sz="1200" kern="1200" noProof="0" dirty="0" smtClean="0">
                          <a:solidFill>
                            <a:schemeClr val="dk1"/>
                          </a:solidFill>
                          <a:latin typeface="+mn-lt"/>
                          <a:ea typeface="+mn-ea"/>
                          <a:cs typeface="+mn-cs"/>
                        </a:rPr>
                        <a:t>Семинар № 2 Жеке тұлға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445586">
                <a:tc>
                  <a:txBody>
                    <a:bodyPr/>
                    <a:lstStyle/>
                    <a:p>
                      <a:r>
                        <a:rPr lang="en-US" dirty="0" smtClean="0"/>
                        <a:t>3.</a:t>
                      </a:r>
                      <a:endParaRPr lang="ru-RU" dirty="0"/>
                    </a:p>
                  </a:txBody>
                  <a:tcPr/>
                </a:tc>
                <a:tc>
                  <a:txBody>
                    <a:bodyPr/>
                    <a:lstStyle/>
                    <a:p>
                      <a:r>
                        <a:rPr lang="kk-KZ" sz="1200" b="0" kern="1200" dirty="0" smtClean="0">
                          <a:solidFill>
                            <a:schemeClr val="dk1"/>
                          </a:solidFill>
                          <a:latin typeface="+mn-lt"/>
                          <a:ea typeface="+mn-ea"/>
                          <a:cs typeface="+mn-cs"/>
                        </a:rPr>
                        <a:t>Дәріс 3.Мәдениет типологиясының әдіснамасы</a:t>
                      </a:r>
                      <a:endParaRPr lang="ru-RU" sz="1200" b="1" kern="1200" dirty="0" smtClean="0">
                        <a:solidFill>
                          <a:schemeClr val="dk1"/>
                        </a:solidFill>
                        <a:latin typeface="+mn-lt"/>
                        <a:ea typeface="+mn-ea"/>
                        <a:cs typeface="+mn-cs"/>
                      </a:endParaRPr>
                    </a:p>
                    <a:p>
                      <a:r>
                        <a:rPr lang="ru-RU" sz="1200" b="1" kern="1200" dirty="0" smtClean="0">
                          <a:solidFill>
                            <a:schemeClr val="dk1"/>
                          </a:solidFill>
                          <a:latin typeface="+mn-lt"/>
                          <a:ea typeface="+mn-ea"/>
                          <a:cs typeface="+mn-cs"/>
                        </a:rPr>
                        <a:t>Семинар </a:t>
                      </a:r>
                      <a:r>
                        <a:rPr lang="kk-KZ" sz="1200" b="1" kern="1200" noProof="0" dirty="0" smtClean="0">
                          <a:solidFill>
                            <a:schemeClr val="dk1"/>
                          </a:solidFill>
                          <a:latin typeface="+mn-lt"/>
                          <a:ea typeface="+mn-ea"/>
                          <a:cs typeface="+mn-cs"/>
                        </a:rPr>
                        <a:t>№ 3 Әлемдік мәдениет классификациясы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23820">
                <a:tc>
                  <a:txBody>
                    <a:bodyPr/>
                    <a:lstStyle/>
                    <a:p>
                      <a:r>
                        <a:rPr lang="en-US" dirty="0" smtClean="0"/>
                        <a:t>4.</a:t>
                      </a:r>
                      <a:endParaRPr lang="ru-RU" dirty="0"/>
                    </a:p>
                  </a:txBody>
                  <a:tcPr/>
                </a:tc>
                <a:tc>
                  <a:txBody>
                    <a:bodyPr/>
                    <a:lstStyle/>
                    <a:p>
                      <a:r>
                        <a:rPr lang="kk-KZ" sz="1200" kern="1200" noProof="0" dirty="0" smtClean="0">
                          <a:solidFill>
                            <a:schemeClr val="dk1"/>
                          </a:solidFill>
                          <a:latin typeface="+mn-lt"/>
                          <a:ea typeface="+mn-ea"/>
                          <a:cs typeface="+mn-cs"/>
                        </a:rPr>
                        <a:t>Дәріс 4.Әлемдік мәдениет тарихы типологиясы</a:t>
                      </a:r>
                    </a:p>
                    <a:p>
                      <a:r>
                        <a:rPr lang="kk-KZ" sz="1200" kern="1200" noProof="0" dirty="0" smtClean="0">
                          <a:solidFill>
                            <a:schemeClr val="dk1"/>
                          </a:solidFill>
                          <a:latin typeface="+mn-lt"/>
                          <a:ea typeface="+mn-ea"/>
                          <a:cs typeface="+mn-cs"/>
                        </a:rPr>
                        <a:t> </a:t>
                      </a:r>
                      <a:r>
                        <a:rPr lang="kk-KZ" sz="1200" b="1" kern="1200" noProof="0" dirty="0" smtClean="0">
                          <a:solidFill>
                            <a:schemeClr val="dk1"/>
                          </a:solidFill>
                          <a:latin typeface="+mn-lt"/>
                          <a:ea typeface="+mn-ea"/>
                          <a:cs typeface="+mn-cs"/>
                        </a:rPr>
                        <a:t>Семинар № 4. Мәдениеттің тарихи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a:t>
                      </a:r>
                      <a:endParaRPr lang="ru-RU" dirty="0" smtClean="0"/>
                    </a:p>
                    <a:p>
                      <a:endParaRPr lang="ru-RU" dirty="0"/>
                    </a:p>
                  </a:txBody>
                  <a:tcPr/>
                </a:tc>
              </a:tr>
            </a:tbl>
          </a:graphicData>
        </a:graphic>
      </p:graphicFrame>
      <p:graphicFrame>
        <p:nvGraphicFramePr>
          <p:cNvPr id="4" name="Таблица 3"/>
          <p:cNvGraphicFramePr>
            <a:graphicFrameLocks noGrp="1"/>
          </p:cNvGraphicFramePr>
          <p:nvPr/>
        </p:nvGraphicFramePr>
        <p:xfrm>
          <a:off x="467544" y="3356992"/>
          <a:ext cx="8208912" cy="1645920"/>
        </p:xfrm>
        <a:graphic>
          <a:graphicData uri="http://schemas.openxmlformats.org/drawingml/2006/table">
            <a:tbl>
              <a:tblPr firstRow="1" bandRow="1">
                <a:tableStyleId>{5C22544A-7EE6-4342-B048-85BDC9FD1C3A}</a:tableStyleId>
              </a:tblPr>
              <a:tblGrid>
                <a:gridCol w="432048"/>
                <a:gridCol w="4536504"/>
                <a:gridCol w="864096"/>
                <a:gridCol w="648072"/>
                <a:gridCol w="936104"/>
                <a:gridCol w="792088"/>
              </a:tblGrid>
              <a:tr h="672075">
                <a:tc>
                  <a:txBody>
                    <a:bodyPr/>
                    <a:lstStyle/>
                    <a:p>
                      <a:r>
                        <a:rPr lang="en-US" dirty="0" smtClean="0"/>
                        <a:t>5.</a:t>
                      </a:r>
                      <a:endParaRPr lang="ru-RU" dirty="0"/>
                    </a:p>
                  </a:txBody>
                  <a:tcPr/>
                </a:tc>
                <a:tc>
                  <a:txBody>
                    <a:bodyPr/>
                    <a:lstStyle/>
                    <a:p>
                      <a:r>
                        <a:rPr lang="kk-KZ" sz="1200" b="1" kern="1200" noProof="0" dirty="0" smtClean="0">
                          <a:solidFill>
                            <a:schemeClr val="lt1"/>
                          </a:solidFill>
                          <a:latin typeface="+mn-lt"/>
                          <a:ea typeface="+mn-ea"/>
                          <a:cs typeface="+mn-cs"/>
                        </a:rPr>
                        <a:t>Дәріс 5.Ежелгі өркениеттер. </a:t>
                      </a:r>
                    </a:p>
                    <a:p>
                      <a:r>
                        <a:rPr lang="kk-KZ" sz="1200" b="1" kern="1200" noProof="0" dirty="0" smtClean="0">
                          <a:solidFill>
                            <a:schemeClr val="lt1"/>
                          </a:solidFill>
                          <a:latin typeface="+mn-lt"/>
                          <a:ea typeface="+mn-ea"/>
                          <a:cs typeface="+mn-cs"/>
                        </a:rPr>
                        <a:t>Семинар № 5. Ежелгі мәдениеттер типтері</a:t>
                      </a:r>
                      <a:endParaRPr lang="kk-KZ" sz="1200" noProof="0" dirty="0" smtClean="0"/>
                    </a:p>
                    <a:p>
                      <a:endParaRPr lang="ru-RU"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840093">
                <a:tc>
                  <a:txBody>
                    <a:bodyPr/>
                    <a:lstStyle/>
                    <a:p>
                      <a:r>
                        <a:rPr lang="en-US" dirty="0" smtClean="0"/>
                        <a:t>6.</a:t>
                      </a:r>
                      <a:endParaRPr lang="ru-RU" dirty="0"/>
                    </a:p>
                  </a:txBody>
                  <a:tcPr/>
                </a:tc>
                <a:tc>
                  <a:txBody>
                    <a:bodyPr/>
                    <a:lstStyle/>
                    <a:p>
                      <a:r>
                        <a:rPr lang="kk-KZ" sz="1200" b="1" kern="1200" noProof="0" dirty="0" smtClean="0">
                          <a:solidFill>
                            <a:schemeClr val="dk1"/>
                          </a:solidFill>
                          <a:latin typeface="+mn-lt"/>
                          <a:ea typeface="+mn-ea"/>
                          <a:cs typeface="+mn-cs"/>
                        </a:rPr>
                        <a:t>Дәріс 6.Конфуцилік – даослық әлем суреті қытай өркениетінің  типологиясы ретінде</a:t>
                      </a:r>
                    </a:p>
                    <a:p>
                      <a:r>
                        <a:rPr lang="kk-KZ" sz="1200" kern="1200" noProof="0" dirty="0" smtClean="0">
                          <a:solidFill>
                            <a:schemeClr val="dk1"/>
                          </a:solidFill>
                          <a:latin typeface="+mn-lt"/>
                          <a:ea typeface="+mn-ea"/>
                          <a:cs typeface="+mn-cs"/>
                        </a:rPr>
                        <a:t>Семинар №6. Қытай мәдениетінің типологиясы</a:t>
                      </a:r>
                      <a:endParaRPr lang="kk-KZ" sz="1200" noProof="0" dirty="0" smtClean="0"/>
                    </a:p>
                    <a:p>
                      <a:endParaRPr lang="ru-RU"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bl>
          </a:graphicData>
        </a:graphic>
      </p:graphicFrame>
      <p:graphicFrame>
        <p:nvGraphicFramePr>
          <p:cNvPr id="6" name="Таблица 5"/>
          <p:cNvGraphicFramePr>
            <a:graphicFrameLocks noGrp="1"/>
          </p:cNvGraphicFramePr>
          <p:nvPr/>
        </p:nvGraphicFramePr>
        <p:xfrm>
          <a:off x="467544" y="4725144"/>
          <a:ext cx="8208912" cy="1368152"/>
        </p:xfrm>
        <a:graphic>
          <a:graphicData uri="http://schemas.openxmlformats.org/drawingml/2006/table">
            <a:tbl>
              <a:tblPr firstRow="1" bandRow="1">
                <a:tableStyleId>{5C22544A-7EE6-4342-B048-85BDC9FD1C3A}</a:tableStyleId>
              </a:tblPr>
              <a:tblGrid>
                <a:gridCol w="432048"/>
                <a:gridCol w="4536504"/>
                <a:gridCol w="864096"/>
                <a:gridCol w="648072"/>
                <a:gridCol w="936104"/>
                <a:gridCol w="792088"/>
              </a:tblGrid>
              <a:tr h="684076">
                <a:tc>
                  <a:txBody>
                    <a:bodyPr/>
                    <a:lstStyle/>
                    <a:p>
                      <a:r>
                        <a:rPr lang="en-US" dirty="0" smtClean="0"/>
                        <a:t>7.</a:t>
                      </a:r>
                      <a:endParaRPr lang="ru-RU" dirty="0"/>
                    </a:p>
                  </a:txBody>
                  <a:tcPr/>
                </a:tc>
                <a:tc>
                  <a:txBody>
                    <a:bodyPr/>
                    <a:lstStyle/>
                    <a:p>
                      <a:r>
                        <a:rPr lang="kk-KZ" sz="1200" kern="1200" noProof="0" dirty="0" smtClean="0">
                          <a:solidFill>
                            <a:schemeClr val="dk1"/>
                          </a:solidFill>
                          <a:latin typeface="+mn-lt"/>
                          <a:ea typeface="+mn-ea"/>
                          <a:cs typeface="+mn-cs"/>
                        </a:rPr>
                        <a:t>Дәріс 7.Ежелгі Греция мәдениеті.</a:t>
                      </a:r>
                    </a:p>
                    <a:p>
                      <a:r>
                        <a:rPr lang="kk-KZ" sz="1200" kern="1200" noProof="0" dirty="0" smtClean="0">
                          <a:solidFill>
                            <a:schemeClr val="dk1"/>
                          </a:solidFill>
                          <a:latin typeface="+mn-lt"/>
                          <a:ea typeface="+mn-ea"/>
                          <a:cs typeface="+mn-cs"/>
                        </a:rPr>
                        <a:t> Семинар № 7. Антикалық мәдениет типологиясы</a:t>
                      </a:r>
                      <a:endParaRPr lang="kk-KZ" sz="1200" noProof="0" dirty="0" smtClean="0"/>
                    </a:p>
                    <a:p>
                      <a:endParaRPr lang="ru-RU" sz="120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4076">
                <a:tc>
                  <a:txBody>
                    <a:bodyPr/>
                    <a:lstStyle/>
                    <a:p>
                      <a:r>
                        <a:rPr lang="en-US" dirty="0" smtClean="0"/>
                        <a:t>8.</a:t>
                      </a:r>
                      <a:endParaRPr lang="ru-RU" dirty="0"/>
                    </a:p>
                  </a:txBody>
                  <a:tcPr/>
                </a:tc>
                <a:tc>
                  <a:txBody>
                    <a:bodyPr/>
                    <a:lstStyle/>
                    <a:p>
                      <a:r>
                        <a:rPr lang="kk-KZ" sz="1200" kern="1200" noProof="0" dirty="0" smtClean="0">
                          <a:solidFill>
                            <a:schemeClr val="dk1"/>
                          </a:solidFill>
                          <a:latin typeface="+mn-lt"/>
                          <a:ea typeface="+mn-ea"/>
                          <a:cs typeface="+mn-cs"/>
                        </a:rPr>
                        <a:t>Дәріс </a:t>
                      </a:r>
                      <a:r>
                        <a:rPr lang="ru-RU" sz="1200" kern="1200" dirty="0" smtClean="0">
                          <a:solidFill>
                            <a:schemeClr val="dk1"/>
                          </a:solidFill>
                          <a:latin typeface="+mn-lt"/>
                          <a:ea typeface="+mn-ea"/>
                          <a:cs typeface="+mn-cs"/>
                        </a:rPr>
                        <a:t>8.</a:t>
                      </a:r>
                      <a:r>
                        <a:rPr lang="kk-KZ" sz="1200" kern="1200" dirty="0" smtClean="0">
                          <a:solidFill>
                            <a:schemeClr val="dk1"/>
                          </a:solidFill>
                          <a:latin typeface="+mn-lt"/>
                          <a:ea typeface="+mn-ea"/>
                          <a:cs typeface="+mn-cs"/>
                        </a:rPr>
                        <a:t>Ежелгі Рим мәдениеті </a:t>
                      </a:r>
                      <a:endParaRPr lang="ru-RU" sz="1200" kern="1200" dirty="0" smtClean="0">
                        <a:solidFill>
                          <a:schemeClr val="dk1"/>
                        </a:solidFill>
                        <a:latin typeface="+mn-lt"/>
                        <a:ea typeface="+mn-ea"/>
                        <a:cs typeface="+mn-cs"/>
                      </a:endParaRPr>
                    </a:p>
                    <a:p>
                      <a:r>
                        <a:rPr lang="ru-RU" sz="1200" kern="1200" dirty="0" smtClean="0">
                          <a:solidFill>
                            <a:schemeClr val="dk1"/>
                          </a:solidFill>
                          <a:latin typeface="+mn-lt"/>
                          <a:ea typeface="+mn-ea"/>
                          <a:cs typeface="+mn-cs"/>
                        </a:rPr>
                        <a:t>Семинар № 8. </a:t>
                      </a:r>
                      <a:r>
                        <a:rPr lang="kk-KZ" sz="1200" kern="1200" dirty="0" smtClean="0">
                          <a:solidFill>
                            <a:schemeClr val="dk1"/>
                          </a:solidFill>
                          <a:latin typeface="+mn-lt"/>
                          <a:ea typeface="+mn-ea"/>
                          <a:cs typeface="+mn-cs"/>
                        </a:rPr>
                        <a:t>Ежелгі Рим мәдениеті типологиясы</a:t>
                      </a:r>
                      <a:endParaRPr lang="en-US" sz="1200" kern="1200" dirty="0" smtClean="0">
                        <a:solidFill>
                          <a:schemeClr val="dk1"/>
                        </a:solidFill>
                        <a:latin typeface="+mn-lt"/>
                        <a:ea typeface="+mn-ea"/>
                        <a:cs typeface="+mn-cs"/>
                      </a:endParaRPr>
                    </a:p>
                    <a:p>
                      <a:endParaRPr lang="ru-RU" sz="120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bl>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457200" y="332654"/>
          <a:ext cx="8229600" cy="5822386"/>
        </p:xfrm>
        <a:graphic>
          <a:graphicData uri="http://schemas.openxmlformats.org/drawingml/2006/table">
            <a:tbl>
              <a:tblPr firstRow="1" bandRow="1">
                <a:tableStyleId>{5C22544A-7EE6-4342-B048-85BDC9FD1C3A}</a:tableStyleId>
              </a:tblPr>
              <a:tblGrid>
                <a:gridCol w="658416"/>
                <a:gridCol w="3816424"/>
                <a:gridCol w="1080120"/>
                <a:gridCol w="1152128"/>
                <a:gridCol w="864096"/>
                <a:gridCol w="658416"/>
              </a:tblGrid>
              <a:tr h="681801">
                <a:tc>
                  <a:txBody>
                    <a:bodyPr/>
                    <a:lstStyle/>
                    <a:p>
                      <a:r>
                        <a:rPr lang="en-US" dirty="0" smtClean="0"/>
                        <a:t>9.</a:t>
                      </a:r>
                      <a:endParaRPr lang="ru-RU" dirty="0"/>
                    </a:p>
                  </a:txBody>
                  <a:tcPr/>
                </a:tc>
                <a:tc>
                  <a:txBody>
                    <a:bodyPr/>
                    <a:lstStyle/>
                    <a:p>
                      <a:r>
                        <a:rPr lang="kk-KZ" sz="1200" b="0" kern="1200" dirty="0" smtClean="0">
                          <a:solidFill>
                            <a:schemeClr val="lt1"/>
                          </a:solidFill>
                          <a:latin typeface="+mn-lt"/>
                          <a:ea typeface="+mn-ea"/>
                          <a:cs typeface="+mn-cs"/>
                        </a:rPr>
                        <a:t>Дәріс 9. Орта ғасыр мәдениеті</a:t>
                      </a:r>
                      <a:endParaRPr lang="ru-RU" sz="1200" b="1" kern="1200" dirty="0" smtClean="0">
                        <a:solidFill>
                          <a:schemeClr val="lt1"/>
                        </a:solidFill>
                        <a:latin typeface="+mn-lt"/>
                        <a:ea typeface="+mn-ea"/>
                        <a:cs typeface="+mn-cs"/>
                      </a:endParaRPr>
                    </a:p>
                    <a:p>
                      <a:r>
                        <a:rPr lang="kk-KZ" sz="1200" b="1" kern="1200" dirty="0" smtClean="0">
                          <a:solidFill>
                            <a:schemeClr val="lt1"/>
                          </a:solidFill>
                          <a:latin typeface="+mn-lt"/>
                          <a:ea typeface="+mn-ea"/>
                          <a:cs typeface="+mn-cs"/>
                        </a:rPr>
                        <a:t> </a:t>
                      </a:r>
                      <a:r>
                        <a:rPr lang="kk-KZ" sz="1200" b="0" kern="1200" dirty="0" smtClean="0">
                          <a:solidFill>
                            <a:schemeClr val="lt1"/>
                          </a:solidFill>
                          <a:latin typeface="+mn-lt"/>
                          <a:ea typeface="+mn-ea"/>
                          <a:cs typeface="+mn-cs"/>
                        </a:rPr>
                        <a:t>Семинар № 9 . Орта ғасыр мәдениеті типологиясы</a:t>
                      </a:r>
                      <a:endParaRPr lang="ru-RU" sz="1200" b="1" kern="1200" dirty="0" smtClean="0">
                        <a:solidFill>
                          <a:schemeClr val="lt1"/>
                        </a:solidFill>
                        <a:latin typeface="+mn-lt"/>
                        <a:ea typeface="+mn-ea"/>
                        <a:cs typeface="+mn-cs"/>
                      </a:endParaRPr>
                    </a:p>
                    <a:p>
                      <a:endParaRPr lang="ru-RU" sz="120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1801">
                <a:tc>
                  <a:txBody>
                    <a:bodyPr/>
                    <a:lstStyle/>
                    <a:p>
                      <a:r>
                        <a:rPr lang="en-US" dirty="0" smtClean="0"/>
                        <a:t>10</a:t>
                      </a:r>
                      <a:endParaRPr lang="ru-RU" dirty="0"/>
                    </a:p>
                  </a:txBody>
                  <a:tcPr/>
                </a:tc>
                <a:tc>
                  <a:txBody>
                    <a:bodyPr/>
                    <a:lstStyle/>
                    <a:p>
                      <a:r>
                        <a:rPr lang="kk-KZ" sz="1200" kern="1200" noProof="0" dirty="0" smtClean="0">
                          <a:solidFill>
                            <a:schemeClr val="dk1"/>
                          </a:solidFill>
                          <a:latin typeface="+mn-lt"/>
                          <a:ea typeface="+mn-ea"/>
                          <a:cs typeface="+mn-cs"/>
                        </a:rPr>
                        <a:t>Дәріс 10. Ренессанс кезеңінің мәдениеті </a:t>
                      </a:r>
                    </a:p>
                    <a:p>
                      <a:r>
                        <a:rPr lang="kk-KZ" sz="1200" kern="1200" noProof="0" dirty="0" smtClean="0">
                          <a:solidFill>
                            <a:schemeClr val="dk1"/>
                          </a:solidFill>
                          <a:latin typeface="+mn-lt"/>
                          <a:ea typeface="+mn-ea"/>
                          <a:cs typeface="+mn-cs"/>
                        </a:rPr>
                        <a:t> Семинар № 10.   Ренессанс кезеңінің мәдениеті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1801">
                <a:tc>
                  <a:txBody>
                    <a:bodyPr/>
                    <a:lstStyle/>
                    <a:p>
                      <a:r>
                        <a:rPr lang="en-US" dirty="0" smtClean="0"/>
                        <a:t>11.</a:t>
                      </a:r>
                      <a:endParaRPr lang="ru-RU" dirty="0"/>
                    </a:p>
                  </a:txBody>
                  <a:tcPr/>
                </a:tc>
                <a:tc>
                  <a:txBody>
                    <a:bodyPr/>
                    <a:lstStyle/>
                    <a:p>
                      <a:r>
                        <a:rPr lang="kk-KZ" sz="1200" kern="1200" noProof="0" dirty="0" smtClean="0">
                          <a:solidFill>
                            <a:schemeClr val="dk1"/>
                          </a:solidFill>
                          <a:latin typeface="+mn-lt"/>
                          <a:ea typeface="+mn-ea"/>
                          <a:cs typeface="+mn-cs"/>
                        </a:rPr>
                        <a:t>Дәріс 11.Реформация және Жаңа Заман кезеңі</a:t>
                      </a:r>
                    </a:p>
                    <a:p>
                      <a:r>
                        <a:rPr lang="kk-KZ" sz="1200" kern="1200" noProof="0" dirty="0" smtClean="0">
                          <a:solidFill>
                            <a:schemeClr val="dk1"/>
                          </a:solidFill>
                          <a:latin typeface="+mn-lt"/>
                          <a:ea typeface="+mn-ea"/>
                          <a:cs typeface="+mn-cs"/>
                        </a:rPr>
                        <a:t> Семинар № 11. Батыс мәдениеті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865790">
                <a:tc>
                  <a:txBody>
                    <a:bodyPr/>
                    <a:lstStyle/>
                    <a:p>
                      <a:r>
                        <a:rPr lang="en-US" dirty="0" smtClean="0"/>
                        <a:t>12</a:t>
                      </a:r>
                      <a:endParaRPr lang="ru-RU" dirty="0"/>
                    </a:p>
                  </a:txBody>
                  <a:tcPr/>
                </a:tc>
                <a:tc>
                  <a:txBody>
                    <a:bodyPr/>
                    <a:lstStyle/>
                    <a:p>
                      <a:r>
                        <a:rPr lang="kk-KZ" sz="1200" kern="1200" noProof="0" dirty="0" smtClean="0">
                          <a:solidFill>
                            <a:schemeClr val="dk1"/>
                          </a:solidFill>
                          <a:latin typeface="+mn-lt"/>
                          <a:ea typeface="+mn-ea"/>
                          <a:cs typeface="+mn-cs"/>
                        </a:rPr>
                        <a:t>Дәріс 12.</a:t>
                      </a:r>
                      <a:r>
                        <a:rPr lang="kk-KZ" sz="1200" kern="1200" dirty="0" smtClean="0">
                          <a:solidFill>
                            <a:schemeClr val="dk1"/>
                          </a:solidFill>
                          <a:latin typeface="+mn-lt"/>
                          <a:ea typeface="+mn-ea"/>
                          <a:cs typeface="+mn-cs"/>
                        </a:rPr>
                        <a:t>Жаңа заманның Еуропалық мәдениеті</a:t>
                      </a:r>
                      <a:r>
                        <a:rPr lang="ru-RU" sz="1200" kern="1200" dirty="0" smtClean="0">
                          <a:solidFill>
                            <a:schemeClr val="dk1"/>
                          </a:solidFill>
                          <a:latin typeface="+mn-lt"/>
                          <a:ea typeface="+mn-ea"/>
                          <a:cs typeface="+mn-cs"/>
                        </a:rPr>
                        <a:t>: тип</a:t>
                      </a:r>
                      <a:r>
                        <a:rPr lang="kk-KZ" sz="1200" kern="1200" dirty="0" smtClean="0">
                          <a:solidFill>
                            <a:schemeClr val="dk1"/>
                          </a:solidFill>
                          <a:latin typeface="+mn-lt"/>
                          <a:ea typeface="+mn-ea"/>
                          <a:cs typeface="+mn-cs"/>
                        </a:rPr>
                        <a:t>тік</a:t>
                      </a:r>
                      <a:r>
                        <a:rPr lang="ru-RU" sz="1200" kern="1200" dirty="0" smtClean="0">
                          <a:solidFill>
                            <a:schemeClr val="dk1"/>
                          </a:solidFill>
                          <a:latin typeface="+mn-lt"/>
                          <a:ea typeface="+mn-ea"/>
                          <a:cs typeface="+mn-cs"/>
                        </a:rPr>
                        <a:t> аспект</a:t>
                      </a:r>
                      <a:r>
                        <a:rPr lang="kk-KZ" sz="1200" kern="1200" dirty="0" smtClean="0">
                          <a:solidFill>
                            <a:schemeClr val="dk1"/>
                          </a:solidFill>
                          <a:latin typeface="+mn-lt"/>
                          <a:ea typeface="+mn-ea"/>
                          <a:cs typeface="+mn-cs"/>
                        </a:rPr>
                        <a:t>ілер</a:t>
                      </a:r>
                      <a:endParaRPr lang="ru-RU" sz="1200" kern="1200" dirty="0" smtClean="0">
                        <a:solidFill>
                          <a:schemeClr val="dk1"/>
                        </a:solidFill>
                        <a:latin typeface="+mn-lt"/>
                        <a:ea typeface="+mn-ea"/>
                        <a:cs typeface="+mn-cs"/>
                      </a:endParaRPr>
                    </a:p>
                    <a:p>
                      <a:r>
                        <a:rPr lang="kk-KZ" sz="1200" kern="1200" dirty="0" smtClean="0">
                          <a:solidFill>
                            <a:schemeClr val="dk1"/>
                          </a:solidFill>
                          <a:latin typeface="+mn-lt"/>
                          <a:ea typeface="+mn-ea"/>
                          <a:cs typeface="+mn-cs"/>
                        </a:rPr>
                        <a:t> Семинар № 12. Жаңа заманның Еуропалық мәдениетінің типологиясы </a:t>
                      </a:r>
                      <a:endParaRPr lang="ru-RU" sz="120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1801">
                <a:tc>
                  <a:txBody>
                    <a:bodyPr/>
                    <a:lstStyle/>
                    <a:p>
                      <a:r>
                        <a:rPr lang="en-US" dirty="0" smtClean="0"/>
                        <a:t>13</a:t>
                      </a:r>
                      <a:endParaRPr lang="ru-RU" dirty="0"/>
                    </a:p>
                  </a:txBody>
                  <a:tcPr/>
                </a:tc>
                <a:tc>
                  <a:txBody>
                    <a:bodyPr/>
                    <a:lstStyle/>
                    <a:p>
                      <a:r>
                        <a:rPr lang="kk-KZ" sz="1200" kern="1200" noProof="0" dirty="0" smtClean="0">
                          <a:solidFill>
                            <a:schemeClr val="dk1"/>
                          </a:solidFill>
                          <a:latin typeface="+mn-lt"/>
                          <a:ea typeface="+mn-ea"/>
                          <a:cs typeface="+mn-cs"/>
                        </a:rPr>
                        <a:t>Дәріс 13.Қазақстан мәдениеті тарихының негізгі кезеңдері</a:t>
                      </a:r>
                    </a:p>
                    <a:p>
                      <a:r>
                        <a:rPr lang="kk-KZ" sz="1200" kern="1200" noProof="0" dirty="0" smtClean="0">
                          <a:solidFill>
                            <a:schemeClr val="dk1"/>
                          </a:solidFill>
                          <a:latin typeface="+mn-lt"/>
                          <a:ea typeface="+mn-ea"/>
                          <a:cs typeface="+mn-cs"/>
                        </a:rPr>
                        <a:t>Семинар № 13. Қазақ мәдениетінің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1801">
                <a:tc>
                  <a:txBody>
                    <a:bodyPr/>
                    <a:lstStyle/>
                    <a:p>
                      <a:r>
                        <a:rPr lang="en-US" dirty="0" smtClean="0"/>
                        <a:t>14</a:t>
                      </a:r>
                      <a:endParaRPr lang="ru-RU" dirty="0"/>
                    </a:p>
                  </a:txBody>
                  <a:tcPr/>
                </a:tc>
                <a:tc>
                  <a:txBody>
                    <a:bodyPr/>
                    <a:lstStyle/>
                    <a:p>
                      <a:r>
                        <a:rPr lang="kk-KZ" sz="1200" kern="1200" noProof="0" dirty="0" smtClean="0">
                          <a:solidFill>
                            <a:schemeClr val="dk1"/>
                          </a:solidFill>
                          <a:latin typeface="+mn-lt"/>
                          <a:ea typeface="+mn-ea"/>
                          <a:cs typeface="+mn-cs"/>
                        </a:rPr>
                        <a:t>Дәріс 14. Қазақстанның орта ғасырлық мәдениеті</a:t>
                      </a:r>
                    </a:p>
                    <a:p>
                      <a:r>
                        <a:rPr lang="kk-KZ" sz="1200" kern="1200" noProof="0" dirty="0" smtClean="0">
                          <a:solidFill>
                            <a:schemeClr val="dk1"/>
                          </a:solidFill>
                          <a:latin typeface="+mn-lt"/>
                          <a:ea typeface="+mn-ea"/>
                          <a:cs typeface="+mn-cs"/>
                        </a:rPr>
                        <a:t> Семинар № 14. Қазақстанның орта ғасырлық мәдениеті типологиясы</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865790">
                <a:tc>
                  <a:txBody>
                    <a:bodyPr/>
                    <a:lstStyle/>
                    <a:p>
                      <a:r>
                        <a:rPr lang="en-US" dirty="0" smtClean="0"/>
                        <a:t>15</a:t>
                      </a:r>
                      <a:endParaRPr lang="ru-RU" dirty="0"/>
                    </a:p>
                  </a:txBody>
                  <a:tcPr/>
                </a:tc>
                <a:tc>
                  <a:txBody>
                    <a:bodyPr/>
                    <a:lstStyle/>
                    <a:p>
                      <a:r>
                        <a:rPr lang="kk-KZ" sz="1200" kern="1200" noProof="0" dirty="0" smtClean="0">
                          <a:solidFill>
                            <a:schemeClr val="dk1"/>
                          </a:solidFill>
                          <a:latin typeface="+mn-lt"/>
                          <a:ea typeface="+mn-ea"/>
                          <a:cs typeface="+mn-cs"/>
                        </a:rPr>
                        <a:t>Дәріс 15. Қазақстан Республикасының мәдениеті.</a:t>
                      </a:r>
                    </a:p>
                    <a:p>
                      <a:r>
                        <a:rPr lang="kk-KZ" sz="1200" kern="1200" noProof="0" dirty="0" smtClean="0">
                          <a:solidFill>
                            <a:schemeClr val="dk1"/>
                          </a:solidFill>
                          <a:latin typeface="+mn-lt"/>
                          <a:ea typeface="+mn-ea"/>
                          <a:cs typeface="+mn-cs"/>
                        </a:rPr>
                        <a:t>РР  </a:t>
                      </a:r>
                    </a:p>
                    <a:p>
                      <a:r>
                        <a:rPr lang="kk-KZ" sz="1200" kern="1200" noProof="0" dirty="0" smtClean="0">
                          <a:solidFill>
                            <a:schemeClr val="dk1"/>
                          </a:solidFill>
                          <a:latin typeface="+mn-lt"/>
                          <a:ea typeface="+mn-ea"/>
                          <a:cs typeface="+mn-cs"/>
                        </a:rPr>
                        <a:t>Семинар № 15. Қазақстан Республикасының мәдениеті типологиясы </a:t>
                      </a:r>
                      <a:endParaRPr lang="kk-KZ" sz="1200" noProof="0" dirty="0"/>
                    </a:p>
                  </a:txBody>
                  <a:tcPr/>
                </a:tc>
                <a:tc>
                  <a:txBody>
                    <a:bodyPr/>
                    <a:lstStyle/>
                    <a:p>
                      <a:r>
                        <a:rPr lang="en-US" dirty="0" smtClean="0"/>
                        <a:t>2</a:t>
                      </a:r>
                      <a:endParaRPr lang="ru-RU" dirty="0"/>
                    </a:p>
                  </a:txBody>
                  <a:tcPr/>
                </a:tc>
                <a:tc>
                  <a:txBody>
                    <a:bodyPr/>
                    <a:lstStyle/>
                    <a:p>
                      <a:r>
                        <a:rPr lang="en-US" dirty="0" smtClean="0"/>
                        <a:t>1</a:t>
                      </a:r>
                      <a:endParaRPr lang="ru-RU" dirty="0"/>
                    </a:p>
                  </a:txBody>
                  <a:tcPr/>
                </a:tc>
                <a:tc>
                  <a:txBody>
                    <a:bodyPr/>
                    <a:lstStyle/>
                    <a:p>
                      <a:r>
                        <a:rPr lang="en-US" dirty="0" smtClean="0"/>
                        <a:t>3</a:t>
                      </a:r>
                      <a:endParaRPr lang="ru-RU" dirty="0"/>
                    </a:p>
                  </a:txBody>
                  <a:tcPr/>
                </a:tc>
                <a:tc>
                  <a:txBody>
                    <a:bodyPr/>
                    <a:lstStyle/>
                    <a:p>
                      <a:r>
                        <a:rPr lang="en-US" dirty="0" smtClean="0"/>
                        <a:t>3</a:t>
                      </a:r>
                      <a:endParaRPr lang="ru-RU" dirty="0"/>
                    </a:p>
                  </a:txBody>
                  <a:tcPr/>
                </a:tc>
              </a:tr>
              <a:tr h="681801">
                <a:tc>
                  <a:txBody>
                    <a:bodyPr/>
                    <a:lstStyle/>
                    <a:p>
                      <a:r>
                        <a:rPr lang="kk-KZ" dirty="0" smtClean="0"/>
                        <a:t>Барлығы</a:t>
                      </a:r>
                      <a:endParaRPr lang="ru-RU" dirty="0"/>
                    </a:p>
                  </a:txBody>
                  <a:tcPr/>
                </a:tc>
                <a:tc>
                  <a:txBody>
                    <a:bodyPr/>
                    <a:lstStyle/>
                    <a:p>
                      <a:endParaRPr lang="ru-RU" dirty="0"/>
                    </a:p>
                  </a:txBody>
                  <a:tcPr/>
                </a:tc>
                <a:tc>
                  <a:txBody>
                    <a:bodyPr/>
                    <a:lstStyle/>
                    <a:p>
                      <a:r>
                        <a:rPr lang="en-US" dirty="0" smtClean="0"/>
                        <a:t>30</a:t>
                      </a:r>
                      <a:endParaRPr lang="ru-RU" dirty="0"/>
                    </a:p>
                  </a:txBody>
                  <a:tcPr/>
                </a:tc>
                <a:tc>
                  <a:txBody>
                    <a:bodyPr/>
                    <a:lstStyle/>
                    <a:p>
                      <a:r>
                        <a:rPr lang="en-US" dirty="0" smtClean="0"/>
                        <a:t>15</a:t>
                      </a:r>
                      <a:endParaRPr lang="ru-RU" dirty="0"/>
                    </a:p>
                  </a:txBody>
                  <a:tcPr/>
                </a:tc>
                <a:tc>
                  <a:txBody>
                    <a:bodyPr/>
                    <a:lstStyle/>
                    <a:p>
                      <a:r>
                        <a:rPr lang="en-US" dirty="0" smtClean="0"/>
                        <a:t>45</a:t>
                      </a:r>
                      <a:endParaRPr lang="ru-RU" dirty="0"/>
                    </a:p>
                  </a:txBody>
                  <a:tcPr/>
                </a:tc>
                <a:tc>
                  <a:txBody>
                    <a:bodyPr/>
                    <a:lstStyle/>
                    <a:p>
                      <a:r>
                        <a:rPr lang="en-US" dirty="0" smtClean="0"/>
                        <a:t>45</a:t>
                      </a:r>
                      <a:endParaRPr lang="ru-RU" dirty="0"/>
                    </a:p>
                  </a:txBody>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kk-KZ" sz="1400" b="1" dirty="0" smtClean="0">
                <a:latin typeface="Calibri" pitchFamily="34" charset="0"/>
                <a:cs typeface="Calibri" pitchFamily="34" charset="0"/>
              </a:rPr>
              <a:t>Пән бойынша берілетін жұмыстар мен орындалуы туралы кесте</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endParaRPr lang="ru-RU" sz="12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79513" y="764704"/>
          <a:ext cx="8784977" cy="5120640"/>
        </p:xfrm>
        <a:graphic>
          <a:graphicData uri="http://schemas.openxmlformats.org/drawingml/2006/table">
            <a:tbl>
              <a:tblPr firstRow="1" bandRow="1">
                <a:tableStyleId>{5C22544A-7EE6-4342-B048-85BDC9FD1C3A}</a:tableStyleId>
              </a:tblPr>
              <a:tblGrid>
                <a:gridCol w="369117"/>
                <a:gridCol w="748838"/>
                <a:gridCol w="3691166"/>
                <a:gridCol w="664410"/>
                <a:gridCol w="2204096"/>
                <a:gridCol w="1107350"/>
              </a:tblGrid>
              <a:tr h="692104">
                <a:tc>
                  <a:txBody>
                    <a:bodyPr/>
                    <a:lstStyle/>
                    <a:p>
                      <a:r>
                        <a:rPr lang="ru-RU" dirty="0" smtClean="0"/>
                        <a:t>№</a:t>
                      </a:r>
                      <a:endParaRPr lang="ru-RU" dirty="0"/>
                    </a:p>
                  </a:txBody>
                  <a:tcPr/>
                </a:tc>
                <a:tc>
                  <a:txBody>
                    <a:bodyPr/>
                    <a:lstStyle/>
                    <a:p>
                      <a:r>
                        <a:rPr lang="kk-KZ" sz="1200" b="1" kern="1200" dirty="0" smtClean="0">
                          <a:solidFill>
                            <a:schemeClr val="lt1"/>
                          </a:solidFill>
                          <a:latin typeface="Calibri" pitchFamily="34" charset="0"/>
                          <a:ea typeface="+mn-ea"/>
                          <a:cs typeface="Calibri" pitchFamily="34" charset="0"/>
                        </a:rPr>
                        <a:t>Жұмыс түрі</a:t>
                      </a:r>
                      <a:endParaRPr lang="ru-RU" sz="1200" dirty="0">
                        <a:latin typeface="Calibri" pitchFamily="34" charset="0"/>
                        <a:cs typeface="Calibri" pitchFamily="34" charset="0"/>
                      </a:endParaRPr>
                    </a:p>
                  </a:txBody>
                  <a:tcPr/>
                </a:tc>
                <a:tc>
                  <a:txBody>
                    <a:bodyPr/>
                    <a:lstStyle/>
                    <a:p>
                      <a:r>
                        <a:rPr lang="kk-KZ" sz="1200" b="1" kern="1200" noProof="0" dirty="0" smtClean="0">
                          <a:solidFill>
                            <a:schemeClr val="lt1"/>
                          </a:solidFill>
                          <a:latin typeface="Calibri" pitchFamily="34" charset="0"/>
                          <a:ea typeface="+mn-ea"/>
                          <a:cs typeface="Calibri" pitchFamily="34" charset="0"/>
                        </a:rPr>
                        <a:t>Тақырыптар</a:t>
                      </a:r>
                      <a:endParaRPr lang="kk-KZ" sz="1200" noProof="0" dirty="0">
                        <a:latin typeface="Calibri" pitchFamily="34" charset="0"/>
                        <a:cs typeface="Calibri" pitchFamily="34" charset="0"/>
                      </a:endParaRPr>
                    </a:p>
                  </a:txBody>
                  <a:tcPr/>
                </a:tc>
                <a:tc>
                  <a:txBody>
                    <a:bodyPr/>
                    <a:lstStyle/>
                    <a:p>
                      <a:r>
                        <a:rPr lang="kk-KZ" sz="1200" b="1" kern="1200" noProof="0" dirty="0" smtClean="0">
                          <a:solidFill>
                            <a:schemeClr val="lt1"/>
                          </a:solidFill>
                          <a:latin typeface="Calibri" pitchFamily="34" charset="0"/>
                          <a:ea typeface="+mn-ea"/>
                          <a:cs typeface="Calibri" pitchFamily="34" charset="0"/>
                        </a:rPr>
                        <a:t>Орындалу</a:t>
                      </a:r>
                    </a:p>
                    <a:p>
                      <a:r>
                        <a:rPr lang="kk-KZ" sz="1200" b="1" kern="1200" noProof="0" dirty="0" smtClean="0">
                          <a:solidFill>
                            <a:schemeClr val="lt1"/>
                          </a:solidFill>
                          <a:latin typeface="Calibri" pitchFamily="34" charset="0"/>
                          <a:ea typeface="+mn-ea"/>
                          <a:cs typeface="Calibri" pitchFamily="34" charset="0"/>
                        </a:rPr>
                        <a:t>мерзімі</a:t>
                      </a:r>
                      <a:endParaRPr lang="kk-KZ" sz="1200" noProof="0" dirty="0">
                        <a:latin typeface="Calibri" pitchFamily="34" charset="0"/>
                        <a:cs typeface="Calibri" pitchFamily="34" charset="0"/>
                      </a:endParaRPr>
                    </a:p>
                  </a:txBody>
                  <a:tcPr/>
                </a:tc>
                <a:tc>
                  <a:txBody>
                    <a:bodyPr/>
                    <a:lstStyle/>
                    <a:p>
                      <a:r>
                        <a:rPr lang="kk-KZ" sz="1200" b="1" kern="1200" noProof="0" dirty="0" smtClean="0">
                          <a:solidFill>
                            <a:schemeClr val="lt1"/>
                          </a:solidFill>
                          <a:latin typeface="Calibri" pitchFamily="34" charset="0"/>
                          <a:ea typeface="+mn-ea"/>
                          <a:cs typeface="Calibri" pitchFamily="34" charset="0"/>
                        </a:rPr>
                        <a:t>Бақылау  түрі</a:t>
                      </a:r>
                      <a:endParaRPr lang="kk-KZ" sz="1200" noProof="0" dirty="0">
                        <a:latin typeface="Calibri" pitchFamily="34" charset="0"/>
                        <a:cs typeface="Calibri" pitchFamily="34" charset="0"/>
                      </a:endParaRPr>
                    </a:p>
                  </a:txBody>
                  <a:tcPr/>
                </a:tc>
                <a:tc>
                  <a:txBody>
                    <a:bodyPr/>
                    <a:lstStyle/>
                    <a:p>
                      <a:r>
                        <a:rPr lang="kk-KZ" sz="1200" b="1" kern="1200" noProof="0" dirty="0" smtClean="0">
                          <a:solidFill>
                            <a:schemeClr val="lt1"/>
                          </a:solidFill>
                          <a:latin typeface="Calibri" pitchFamily="34" charset="0"/>
                          <a:ea typeface="+mn-ea"/>
                          <a:cs typeface="Calibri" pitchFamily="34" charset="0"/>
                        </a:rPr>
                        <a:t>Өткізу</a:t>
                      </a:r>
                    </a:p>
                    <a:p>
                      <a:r>
                        <a:rPr lang="kk-KZ" sz="1200" b="1" kern="1200" noProof="0" dirty="0" smtClean="0">
                          <a:solidFill>
                            <a:schemeClr val="lt1"/>
                          </a:solidFill>
                          <a:latin typeface="Calibri" pitchFamily="34" charset="0"/>
                          <a:ea typeface="+mn-ea"/>
                          <a:cs typeface="Calibri" pitchFamily="34" charset="0"/>
                        </a:rPr>
                        <a:t>мерзімі</a:t>
                      </a:r>
                      <a:endParaRPr lang="kk-KZ" sz="1200" noProof="0" dirty="0">
                        <a:latin typeface="Calibri" pitchFamily="34" charset="0"/>
                        <a:cs typeface="Calibri" pitchFamily="34" charset="0"/>
                      </a:endParaRPr>
                    </a:p>
                  </a:txBody>
                  <a:tcPr/>
                </a:tc>
              </a:tr>
              <a:tr h="273153">
                <a:tc rowSpan="2">
                  <a:txBody>
                    <a:bodyPr/>
                    <a:lstStyle/>
                    <a:p>
                      <a:r>
                        <a:rPr lang="ru-RU" dirty="0" smtClean="0"/>
                        <a:t>1</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tcPr>
                </a:tc>
                <a:tc rowSpan="2">
                  <a:txBody>
                    <a:bodyPr/>
                    <a:lstStyle/>
                    <a:p>
                      <a:r>
                        <a:rPr lang="kk-KZ" sz="1200" kern="1200" dirty="0" smtClean="0">
                          <a:solidFill>
                            <a:schemeClr val="dk1"/>
                          </a:solidFill>
                          <a:latin typeface="Calibri" pitchFamily="34" charset="0"/>
                          <a:ea typeface="+mn-ea"/>
                          <a:cs typeface="Calibri" pitchFamily="34" charset="0"/>
                        </a:rPr>
                        <a:t>“Ғылым ретіндегі </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мәдениеттанудың</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мәселелері мен мәні»</a:t>
                      </a:r>
                      <a:endParaRPr lang="ru-RU" sz="1200" kern="1200" dirty="0" smtClean="0">
                        <a:solidFill>
                          <a:schemeClr val="dk1"/>
                        </a:solidFill>
                        <a:latin typeface="Calibri" pitchFamily="34" charset="0"/>
                        <a:ea typeface="+mn-ea"/>
                        <a:cs typeface="Calibri" pitchFamily="34" charset="0"/>
                      </a:endParaRPr>
                    </a:p>
                    <a:p>
                      <a:endParaRPr lang="ru-RU" dirty="0">
                        <a:latin typeface="Calibri" pitchFamily="34" charset="0"/>
                        <a:cs typeface="Calibri" pitchFamily="34" charset="0"/>
                      </a:endParaRPr>
                    </a:p>
                  </a:txBody>
                  <a:tcPr/>
                </a:tc>
                <a:tc rowSpan="2">
                  <a:txBody>
                    <a:bodyPr/>
                    <a:lstStyle/>
                    <a:p>
                      <a:r>
                        <a:rPr lang="kk-KZ" sz="1200" kern="1200" noProof="0" dirty="0" smtClean="0">
                          <a:solidFill>
                            <a:schemeClr val="dk1"/>
                          </a:solidFill>
                          <a:latin typeface="Calibri" pitchFamily="34" charset="0"/>
                          <a:ea typeface="+mn-ea"/>
                          <a:cs typeface="Calibri" pitchFamily="34" charset="0"/>
                        </a:rPr>
                        <a:t>1 апта</a:t>
                      </a:r>
                      <a:endParaRPr lang="kk-KZ" sz="1200" noProof="0" dirty="0">
                        <a:latin typeface="Calibri" pitchFamily="34" charset="0"/>
                        <a:cs typeface="Calibri" pitchFamily="34" charset="0"/>
                      </a:endParaRPr>
                    </a:p>
                  </a:txBody>
                  <a:tcPr/>
                </a:tc>
                <a:tc rowSpan="2">
                  <a:txBody>
                    <a:bodyPr/>
                    <a:lstStyle/>
                    <a:p>
                      <a:r>
                        <a:rPr lang="kk-KZ" sz="1200" kern="1200" noProof="0" dirty="0" smtClean="0">
                          <a:solidFill>
                            <a:schemeClr val="dk1"/>
                          </a:solidFill>
                          <a:latin typeface="Calibri" pitchFamily="34" charset="0"/>
                          <a:ea typeface="+mn-ea"/>
                          <a:cs typeface="Calibri" pitchFamily="34" charset="0"/>
                        </a:rPr>
                        <a:t>1.Жазбаша</a:t>
                      </a:r>
                    </a:p>
                    <a:p>
                      <a:r>
                        <a:rPr lang="kk-KZ" sz="1200" kern="1200" noProof="0" dirty="0" smtClean="0">
                          <a:solidFill>
                            <a:schemeClr val="dk1"/>
                          </a:solidFill>
                          <a:latin typeface="Calibri" pitchFamily="34" charset="0"/>
                          <a:ea typeface="+mn-ea"/>
                          <a:cs typeface="Calibri" pitchFamily="34" charset="0"/>
                        </a:rPr>
                        <a:t>жұмыс;</a:t>
                      </a:r>
                    </a:p>
                    <a:p>
                      <a:r>
                        <a:rPr lang="kk-KZ" sz="1200" kern="1200" noProof="0" dirty="0" smtClean="0">
                          <a:solidFill>
                            <a:schemeClr val="dk1"/>
                          </a:solidFill>
                          <a:latin typeface="Calibri" pitchFamily="34" charset="0"/>
                          <a:ea typeface="+mn-ea"/>
                          <a:cs typeface="Calibri" pitchFamily="34" charset="0"/>
                        </a:rPr>
                        <a:t>2.кесте-схема сызу;</a:t>
                      </a:r>
                    </a:p>
                    <a:p>
                      <a:r>
                        <a:rPr lang="kk-KZ" sz="1200" kern="1200" noProof="0" dirty="0" smtClean="0">
                          <a:solidFill>
                            <a:schemeClr val="dk1"/>
                          </a:solidFill>
                          <a:latin typeface="Calibri" pitchFamily="34" charset="0"/>
                          <a:ea typeface="+mn-ea"/>
                          <a:cs typeface="Calibri" pitchFamily="34" charset="0"/>
                        </a:rPr>
                        <a:t>3.глоссарий.</a:t>
                      </a:r>
                      <a:endParaRPr lang="kk-KZ" sz="1200" noProof="0" dirty="0">
                        <a:latin typeface="Calibri" pitchFamily="34" charset="0"/>
                        <a:cs typeface="Calibri" pitchFamily="34" charset="0"/>
                      </a:endParaRPr>
                    </a:p>
                  </a:txBody>
                  <a:tcPr/>
                </a:tc>
                <a:tc rowSpan="2">
                  <a:txBody>
                    <a:bodyPr/>
                    <a:lstStyle/>
                    <a:p>
                      <a:r>
                        <a:rPr lang="kk-KZ" sz="1200" kern="1200" noProof="0" dirty="0" smtClean="0">
                          <a:solidFill>
                            <a:schemeClr val="dk1"/>
                          </a:solidFill>
                          <a:latin typeface="Calibri" pitchFamily="34" charset="0"/>
                          <a:ea typeface="+mn-ea"/>
                          <a:cs typeface="Calibri" pitchFamily="34" charset="0"/>
                        </a:rPr>
                        <a:t>2 апта</a:t>
                      </a:r>
                      <a:endParaRPr lang="kk-KZ" sz="1200" noProof="0" dirty="0">
                        <a:latin typeface="Calibri" pitchFamily="34" charset="0"/>
                        <a:cs typeface="Calibri" pitchFamily="34" charset="0"/>
                      </a:endParaRPr>
                    </a:p>
                  </a:txBody>
                  <a:tcPr/>
                </a:tc>
              </a:tr>
              <a:tr h="631156">
                <a:tc vMerge="1">
                  <a:txBody>
                    <a:bodyPr/>
                    <a:lstStyle/>
                    <a:p>
                      <a:endParaRPr lang="ru-RU"/>
                    </a:p>
                  </a:txBody>
                  <a:tcPr/>
                </a:tc>
                <a:tc>
                  <a:txBody>
                    <a:bodyPr/>
                    <a:lstStyle/>
                    <a:p>
                      <a:r>
                        <a:rPr lang="kk-KZ"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546304">
                <a:tc rowSpan="2">
                  <a:txBody>
                    <a:bodyPr/>
                    <a:lstStyle/>
                    <a:p>
                      <a:r>
                        <a:rPr lang="ru-RU" dirty="0" smtClean="0"/>
                        <a:t>2</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MO" sz="1200" kern="1200" dirty="0" smtClean="0">
                          <a:solidFill>
                            <a:schemeClr val="dk1"/>
                          </a:solidFill>
                          <a:latin typeface="Calibri" pitchFamily="34" charset="0"/>
                          <a:ea typeface="+mn-ea"/>
                          <a:cs typeface="Calibri" pitchFamily="34" charset="0"/>
                        </a:rPr>
                        <a:t>МӨЖ-1</a:t>
                      </a:r>
                      <a:endParaRPr lang="ru-RU" sz="1200" dirty="0" smtClean="0">
                        <a:latin typeface="Calibri" pitchFamily="34" charset="0"/>
                        <a:cs typeface="Calibri" pitchFamily="34" charset="0"/>
                      </a:endParaRPr>
                    </a:p>
                    <a:p>
                      <a:endParaRPr lang="ru-RU"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tcPr>
                </a:tc>
                <a:tc rowSpan="2">
                  <a:txBody>
                    <a:bodyPr/>
                    <a:lstStyle/>
                    <a:p>
                      <a:r>
                        <a:rPr lang="kk-KZ" sz="1200" kern="1200" dirty="0" smtClean="0">
                          <a:solidFill>
                            <a:schemeClr val="dk1"/>
                          </a:solidFill>
                          <a:latin typeface="Calibri" pitchFamily="34" charset="0"/>
                          <a:ea typeface="+mn-ea"/>
                          <a:cs typeface="Calibri" pitchFamily="34" charset="0"/>
                        </a:rPr>
                        <a:t>Алғашқы қауымдық құрылыс кезеңдерінің мәдениеттері</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1.Неандертальдықтардың өнері мен діни көзқарастары.</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2. Соңғы палеолит кезіндегі алғашқы мәдениет.</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3. Қола дәуірінің материалдық мәдениеті.</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4. Көне темір дәуірі мәдениеті.</a:t>
                      </a:r>
                      <a:endParaRPr lang="ru-RU" sz="1200" dirty="0">
                        <a:latin typeface="Calibri" pitchFamily="34" charset="0"/>
                        <a:cs typeface="Calibri" pitchFamily="34" charset="0"/>
                      </a:endParaRP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kern="1200" noProof="0" dirty="0" smtClean="0">
                          <a:solidFill>
                            <a:schemeClr val="dk1"/>
                          </a:solidFill>
                          <a:latin typeface="Calibri" pitchFamily="34" charset="0"/>
                          <a:ea typeface="+mn-ea"/>
                          <a:cs typeface="Calibri" pitchFamily="34" charset="0"/>
                        </a:rPr>
                        <a:t>1 апта</a:t>
                      </a:r>
                      <a:endParaRPr lang="kk-KZ" sz="1200" noProof="0" dirty="0" smtClean="0">
                        <a:latin typeface="Calibri" pitchFamily="34" charset="0"/>
                        <a:cs typeface="Calibri" pitchFamily="34" charset="0"/>
                      </a:endParaRPr>
                    </a:p>
                    <a:p>
                      <a:endParaRPr lang="ru-RU" dirty="0">
                        <a:latin typeface="Calibri" pitchFamily="34" charset="0"/>
                        <a:cs typeface="Calibri" pitchFamily="34" charset="0"/>
                      </a:endParaRPr>
                    </a:p>
                  </a:txBody>
                  <a:tcPr/>
                </a:tc>
                <a:tc rowSpan="2">
                  <a:txBody>
                    <a:bodyPr/>
                    <a:lstStyle/>
                    <a:p>
                      <a:r>
                        <a:rPr lang="kk-KZ" sz="1200" kern="1200" noProof="0" dirty="0" smtClean="0">
                          <a:solidFill>
                            <a:schemeClr val="dk1"/>
                          </a:solidFill>
                          <a:latin typeface="Calibri" pitchFamily="34" charset="0"/>
                          <a:ea typeface="+mn-ea"/>
                          <a:cs typeface="Calibri" pitchFamily="34" charset="0"/>
                        </a:rPr>
                        <a:t>Жазбаша жұмыс:</a:t>
                      </a:r>
                    </a:p>
                    <a:p>
                      <a:r>
                        <a:rPr lang="kk-KZ" sz="1200" kern="1200" noProof="0" dirty="0" smtClean="0">
                          <a:solidFill>
                            <a:schemeClr val="dk1"/>
                          </a:solidFill>
                          <a:latin typeface="Calibri" pitchFamily="34" charset="0"/>
                          <a:ea typeface="+mn-ea"/>
                          <a:cs typeface="Calibri" pitchFamily="34" charset="0"/>
                        </a:rPr>
                        <a:t>1.Эссе</a:t>
                      </a:r>
                    </a:p>
                    <a:p>
                      <a:r>
                        <a:rPr lang="kk-KZ" sz="1200" kern="1200" noProof="0" dirty="0" smtClean="0">
                          <a:solidFill>
                            <a:schemeClr val="dk1"/>
                          </a:solidFill>
                          <a:latin typeface="Calibri" pitchFamily="34" charset="0"/>
                          <a:ea typeface="+mn-ea"/>
                          <a:cs typeface="Calibri" pitchFamily="34" charset="0"/>
                        </a:rPr>
                        <a:t>2. Реферат қорғау.</a:t>
                      </a:r>
                    </a:p>
                    <a:p>
                      <a:r>
                        <a:rPr lang="kk-KZ" sz="1200" kern="1200" noProof="0" dirty="0" smtClean="0">
                          <a:solidFill>
                            <a:schemeClr val="dk1"/>
                          </a:solidFill>
                          <a:latin typeface="Calibri" pitchFamily="34" charset="0"/>
                          <a:ea typeface="+mn-ea"/>
                          <a:cs typeface="Calibri" pitchFamily="34" charset="0"/>
                        </a:rPr>
                        <a:t>3. Топта талқылау</a:t>
                      </a:r>
                      <a:r>
                        <a:rPr lang="ru-MO" sz="1200" kern="1200" dirty="0" smtClean="0">
                          <a:solidFill>
                            <a:schemeClr val="dk1"/>
                          </a:solidFill>
                          <a:latin typeface="Calibri" pitchFamily="34" charset="0"/>
                          <a:ea typeface="+mn-ea"/>
                          <a:cs typeface="Calibri" pitchFamily="34" charset="0"/>
                        </a:rPr>
                        <a:t>.</a:t>
                      </a:r>
                      <a:endParaRPr lang="ru-RU" sz="1200" dirty="0">
                        <a:latin typeface="Calibri" pitchFamily="34" charset="0"/>
                        <a:cs typeface="Calibri" pitchFamily="34" charset="0"/>
                      </a:endParaRPr>
                    </a:p>
                  </a:txBody>
                  <a:tcPr/>
                </a:tc>
                <a:tc rowSpan="2">
                  <a:txBody>
                    <a:bodyPr/>
                    <a:lstStyle/>
                    <a:p>
                      <a:r>
                        <a:rPr lang="kk-KZ" sz="1200" kern="1200" dirty="0" smtClean="0">
                          <a:solidFill>
                            <a:schemeClr val="dk1"/>
                          </a:solidFill>
                          <a:latin typeface="Calibri" pitchFamily="34" charset="0"/>
                          <a:ea typeface="+mn-ea"/>
                          <a:cs typeface="Calibri" pitchFamily="34" charset="0"/>
                        </a:rPr>
                        <a:t>3 апта</a:t>
                      </a:r>
                      <a:endParaRPr lang="ru-RU" sz="1200" dirty="0">
                        <a:latin typeface="Calibri" pitchFamily="34" charset="0"/>
                        <a:cs typeface="Calibri" pitchFamily="34" charset="0"/>
                      </a:endParaRPr>
                    </a:p>
                  </a:txBody>
                  <a:tcPr/>
                </a:tc>
              </a:tr>
              <a:tr h="810159">
                <a:tc vMerge="1">
                  <a:txBody>
                    <a:bodyPr/>
                    <a:lstStyle/>
                    <a:p>
                      <a:endParaRPr lang="ru-RU"/>
                    </a:p>
                  </a:txBody>
                  <a:tcPr/>
                </a:tc>
                <a:tc>
                  <a:txBody>
                    <a:bodyPr/>
                    <a:lstStyle/>
                    <a:p>
                      <a:r>
                        <a:rPr lang="kk-KZ"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542585">
                <a:tc rowSpan="2">
                  <a:txBody>
                    <a:bodyPr/>
                    <a:lstStyle/>
                    <a:p>
                      <a:r>
                        <a:rPr lang="ru-RU" dirty="0" smtClean="0"/>
                        <a:t>3</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MO" sz="1200" kern="1200" dirty="0" smtClean="0">
                          <a:solidFill>
                            <a:schemeClr val="dk1"/>
                          </a:solidFill>
                          <a:latin typeface="Calibri" pitchFamily="34" charset="0"/>
                          <a:ea typeface="+mn-ea"/>
                          <a:cs typeface="Calibri" pitchFamily="34" charset="0"/>
                        </a:rPr>
                        <a:t>МӨЖ-1</a:t>
                      </a:r>
                      <a:endParaRPr lang="ru-RU" sz="1200" dirty="0" smtClean="0">
                        <a:latin typeface="Calibri" pitchFamily="34" charset="0"/>
                        <a:cs typeface="Calibri" pitchFamily="34" charset="0"/>
                      </a:endParaRPr>
                    </a:p>
                    <a:p>
                      <a:endParaRPr lang="ru-RU"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tcPr>
                </a:tc>
                <a:tc rowSpan="2">
                  <a:txBody>
                    <a:bodyPr/>
                    <a:lstStyle/>
                    <a:p>
                      <a:r>
                        <a:rPr lang="kk-KZ" sz="1200" kern="1200" dirty="0" smtClean="0">
                          <a:solidFill>
                            <a:schemeClr val="dk1"/>
                          </a:solidFill>
                          <a:latin typeface="Calibri" pitchFamily="34" charset="0"/>
                          <a:ea typeface="+mn-ea"/>
                          <a:cs typeface="Calibri" pitchFamily="34" charset="0"/>
                        </a:rPr>
                        <a:t>Ежелгі Мысырдағы сәулет өнері;мысырлықтар ұғымындағы сұлулық пен сән көрінісі; ежелгі мысырлықтардың мифологиялық діни наным-сенімдері мен бақилық өмір туралы түсініктері</a:t>
                      </a:r>
                      <a:endParaRPr lang="ru-RU" sz="1200" dirty="0">
                        <a:latin typeface="Calibri" pitchFamily="34" charset="0"/>
                        <a:cs typeface="Calibri" pitchFamily="34" charset="0"/>
                      </a:endParaRP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kern="1200" noProof="0" dirty="0" smtClean="0">
                          <a:solidFill>
                            <a:schemeClr val="dk1"/>
                          </a:solidFill>
                          <a:latin typeface="Calibri" pitchFamily="34" charset="0"/>
                          <a:ea typeface="+mn-ea"/>
                          <a:cs typeface="Calibri" pitchFamily="34" charset="0"/>
                        </a:rPr>
                        <a:t>1 апта</a:t>
                      </a:r>
                      <a:endParaRPr lang="kk-KZ" sz="1200" noProof="0" dirty="0" smtClean="0">
                        <a:latin typeface="Calibri" pitchFamily="34" charset="0"/>
                        <a:cs typeface="Calibri" pitchFamily="34" charset="0"/>
                      </a:endParaRPr>
                    </a:p>
                    <a:p>
                      <a:endParaRPr lang="ru-RU" sz="1200" dirty="0">
                        <a:latin typeface="Calibri" pitchFamily="34" charset="0"/>
                        <a:cs typeface="Calibri" pitchFamily="34" charset="0"/>
                      </a:endParaRPr>
                    </a:p>
                  </a:txBody>
                  <a:tcPr/>
                </a:tc>
                <a:tc rowSpan="2">
                  <a:txBody>
                    <a:bodyPr/>
                    <a:lstStyle/>
                    <a:p>
                      <a:r>
                        <a:rPr lang="kk-KZ" sz="1200" kern="1200" dirty="0" smtClean="0">
                          <a:solidFill>
                            <a:schemeClr val="dk1"/>
                          </a:solidFill>
                          <a:latin typeface="Calibri" pitchFamily="34" charset="0"/>
                          <a:ea typeface="+mn-ea"/>
                          <a:cs typeface="Calibri" pitchFamily="34" charset="0"/>
                        </a:rPr>
                        <a:t>Ауызша;</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жазбаша жұмыс;</a:t>
                      </a:r>
                      <a:endParaRPr lang="ru-RU" sz="1200" kern="1200" dirty="0" smtClean="0">
                        <a:solidFill>
                          <a:schemeClr val="dk1"/>
                        </a:solidFill>
                        <a:latin typeface="Calibri" pitchFamily="34" charset="0"/>
                        <a:ea typeface="+mn-ea"/>
                        <a:cs typeface="Calibri" pitchFamily="34" charset="0"/>
                      </a:endParaRPr>
                    </a:p>
                    <a:p>
                      <a:r>
                        <a:rPr lang="kk-KZ" sz="1200" kern="1200" dirty="0" smtClean="0">
                          <a:solidFill>
                            <a:schemeClr val="dk1"/>
                          </a:solidFill>
                          <a:latin typeface="Calibri" pitchFamily="34" charset="0"/>
                          <a:ea typeface="+mn-ea"/>
                          <a:cs typeface="Calibri" pitchFamily="34" charset="0"/>
                        </a:rPr>
                        <a:t>қысқаша баяндама жазу.</a:t>
                      </a:r>
                      <a:endParaRPr lang="ru-RU" sz="1200" dirty="0">
                        <a:latin typeface="Calibri" pitchFamily="34" charset="0"/>
                        <a:cs typeface="Calibri" pitchFamily="34" charset="0"/>
                      </a:endParaRP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kern="1200" noProof="0" dirty="0" smtClean="0">
                          <a:solidFill>
                            <a:schemeClr val="dk1"/>
                          </a:solidFill>
                          <a:latin typeface="Calibri" pitchFamily="34" charset="0"/>
                          <a:ea typeface="+mn-ea"/>
                          <a:cs typeface="Calibri" pitchFamily="34" charset="0"/>
                        </a:rPr>
                        <a:t>4 апта</a:t>
                      </a:r>
                      <a:endParaRPr lang="kk-KZ" sz="1200" noProof="0" dirty="0" smtClean="0">
                        <a:latin typeface="Calibri" pitchFamily="34" charset="0"/>
                        <a:cs typeface="Calibri" pitchFamily="34" charset="0"/>
                      </a:endParaRPr>
                    </a:p>
                    <a:p>
                      <a:endParaRPr lang="ru-RU" sz="1200" dirty="0">
                        <a:latin typeface="Calibri" pitchFamily="34" charset="0"/>
                        <a:cs typeface="Calibri" pitchFamily="34" charset="0"/>
                      </a:endParaRPr>
                    </a:p>
                  </a:txBody>
                  <a:tcPr/>
                </a:tc>
              </a:tr>
              <a:tr h="271293">
                <a:tc vMerge="1">
                  <a:txBody>
                    <a:bodyPr/>
                    <a:lstStyle/>
                    <a:p>
                      <a:endParaRPr lang="ru-RU"/>
                    </a:p>
                  </a:txBody>
                  <a:tcPr/>
                </a:tc>
                <a:tc>
                  <a:txBody>
                    <a:bodyPr/>
                    <a:lstStyle/>
                    <a:p>
                      <a:r>
                        <a:rPr lang="kk-KZ"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lnTlToBr w="12700" cap="flat" cmpd="sng" algn="ctr">
                      <a:noFill/>
                      <a:prstDash val="solid"/>
                      <a:round/>
                      <a:headEnd type="none" w="med" len="med"/>
                      <a:tailEnd type="none" w="med" len="med"/>
                    </a:lnTlToBr>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546304">
                <a:tc rowSpan="2">
                  <a:txBody>
                    <a:bodyPr/>
                    <a:lstStyle/>
                    <a:p>
                      <a:r>
                        <a:rPr lang="ru-RU" dirty="0" smtClean="0"/>
                        <a:t>4</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MO" sz="1200" kern="1200" dirty="0" smtClean="0">
                          <a:solidFill>
                            <a:schemeClr val="dk1"/>
                          </a:solidFill>
                          <a:latin typeface="Calibri" pitchFamily="34" charset="0"/>
                          <a:ea typeface="+mn-ea"/>
                          <a:cs typeface="Calibri" pitchFamily="34" charset="0"/>
                        </a:rPr>
                        <a:t>МӨЖ-1</a:t>
                      </a:r>
                      <a:endParaRPr lang="ru-RU" sz="1200" dirty="0" smtClean="0">
                        <a:latin typeface="Calibri" pitchFamily="34" charset="0"/>
                        <a:cs typeface="Calibri" pitchFamily="34" charset="0"/>
                      </a:endParaRPr>
                    </a:p>
                    <a:p>
                      <a:endParaRPr lang="ru-RU"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tcPr>
                </a:tc>
                <a:tc rowSpan="2">
                  <a:txBody>
                    <a:bodyPr/>
                    <a:lstStyle/>
                    <a:p>
                      <a:r>
                        <a:rPr lang="kk-KZ" sz="1200" kern="1200" noProof="0" dirty="0" smtClean="0">
                          <a:solidFill>
                            <a:schemeClr val="dk1"/>
                          </a:solidFill>
                          <a:latin typeface="Calibri" pitchFamily="34" charset="0"/>
                          <a:ea typeface="+mn-ea"/>
                          <a:cs typeface="Calibri" pitchFamily="34" charset="0"/>
                        </a:rPr>
                        <a:t>1.Шумер-Вавилон өркениетінің мифтері;</a:t>
                      </a:r>
                    </a:p>
                    <a:p>
                      <a:r>
                        <a:rPr lang="kk-KZ" sz="1200" kern="1200" noProof="0" dirty="0" smtClean="0">
                          <a:solidFill>
                            <a:schemeClr val="dk1"/>
                          </a:solidFill>
                          <a:latin typeface="Calibri" pitchFamily="34" charset="0"/>
                          <a:ea typeface="+mn-ea"/>
                          <a:cs typeface="Calibri" pitchFamily="34" charset="0"/>
                        </a:rPr>
                        <a:t>2.Семирамиданың «аспалы бақтары»-әлемнің жеті ғажайыптарының бірі;</a:t>
                      </a:r>
                    </a:p>
                    <a:p>
                      <a:r>
                        <a:rPr lang="kk-KZ" sz="1200" kern="1200" noProof="0" dirty="0" smtClean="0">
                          <a:solidFill>
                            <a:schemeClr val="dk1"/>
                          </a:solidFill>
                          <a:latin typeface="Calibri" pitchFamily="34" charset="0"/>
                          <a:ea typeface="+mn-ea"/>
                          <a:cs typeface="Calibri" pitchFamily="34" charset="0"/>
                        </a:rPr>
                        <a:t>3.Месопотамияның жазба ескерткіштері;</a:t>
                      </a:r>
                    </a:p>
                    <a:p>
                      <a:r>
                        <a:rPr lang="kk-KZ" sz="1200" kern="1200" noProof="0" dirty="0" smtClean="0">
                          <a:solidFill>
                            <a:schemeClr val="dk1"/>
                          </a:solidFill>
                          <a:latin typeface="Calibri" pitchFamily="34" charset="0"/>
                          <a:ea typeface="+mn-ea"/>
                          <a:cs typeface="Calibri" pitchFamily="34" charset="0"/>
                        </a:rPr>
                        <a:t>4.Гильгамеш - әлемдік әдебиеттің ең ежелгі үлгісі ретінде.</a:t>
                      </a:r>
                      <a:endParaRPr lang="kk-KZ" sz="1200" noProof="0" dirty="0">
                        <a:latin typeface="Calibri" pitchFamily="34" charset="0"/>
                        <a:cs typeface="Calibri" pitchFamily="34" charset="0"/>
                      </a:endParaRP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kern="1200" noProof="0" dirty="0" smtClean="0">
                          <a:solidFill>
                            <a:schemeClr val="dk1"/>
                          </a:solidFill>
                          <a:latin typeface="Calibri" pitchFamily="34" charset="0"/>
                          <a:ea typeface="+mn-ea"/>
                          <a:cs typeface="Calibri" pitchFamily="34" charset="0"/>
                        </a:rPr>
                        <a:t>1 апта</a:t>
                      </a:r>
                      <a:endParaRPr lang="kk-KZ" sz="1200" noProof="0" dirty="0" smtClean="0">
                        <a:latin typeface="Calibri" pitchFamily="34" charset="0"/>
                        <a:cs typeface="Calibri" pitchFamily="34" charset="0"/>
                      </a:endParaRPr>
                    </a:p>
                    <a:p>
                      <a:endParaRPr lang="ru-RU" sz="1200" dirty="0">
                        <a:latin typeface="Calibri" pitchFamily="34" charset="0"/>
                        <a:cs typeface="Calibri" pitchFamily="34" charset="0"/>
                      </a:endParaRPr>
                    </a:p>
                  </a:txBody>
                  <a:tcPr/>
                </a:tc>
                <a:tc rowSpan="2">
                  <a:txBody>
                    <a:bodyPr/>
                    <a:lstStyle/>
                    <a:p>
                      <a:r>
                        <a:rPr lang="kk-KZ" sz="1200" kern="1200" noProof="0" dirty="0" smtClean="0">
                          <a:solidFill>
                            <a:schemeClr val="dk1"/>
                          </a:solidFill>
                          <a:latin typeface="Calibri" pitchFamily="34" charset="0"/>
                          <a:ea typeface="+mn-ea"/>
                          <a:cs typeface="Calibri" pitchFamily="34" charset="0"/>
                        </a:rPr>
                        <a:t>Ауызша</a:t>
                      </a:r>
                    </a:p>
                    <a:p>
                      <a:r>
                        <a:rPr lang="kk-KZ" sz="1200" kern="1200" noProof="0" dirty="0" smtClean="0">
                          <a:solidFill>
                            <a:schemeClr val="dk1"/>
                          </a:solidFill>
                          <a:latin typeface="Calibri" pitchFamily="34" charset="0"/>
                          <a:ea typeface="+mn-ea"/>
                          <a:cs typeface="Calibri" pitchFamily="34" charset="0"/>
                        </a:rPr>
                        <a:t>және жазбаша жұмыс;</a:t>
                      </a:r>
                    </a:p>
                    <a:p>
                      <a:r>
                        <a:rPr lang="kk-KZ" sz="1200" kern="1200" noProof="0" dirty="0" smtClean="0">
                          <a:solidFill>
                            <a:schemeClr val="dk1"/>
                          </a:solidFill>
                          <a:latin typeface="Calibri" pitchFamily="34" charset="0"/>
                          <a:ea typeface="+mn-ea"/>
                          <a:cs typeface="Calibri" pitchFamily="34" charset="0"/>
                        </a:rPr>
                        <a:t>қысқаша баяндамалар жасау;</a:t>
                      </a:r>
                    </a:p>
                    <a:p>
                      <a:r>
                        <a:rPr lang="kk-KZ" sz="1200" kern="1200" noProof="0" dirty="0" smtClean="0">
                          <a:solidFill>
                            <a:schemeClr val="dk1"/>
                          </a:solidFill>
                          <a:latin typeface="Calibri" pitchFamily="34" charset="0"/>
                          <a:ea typeface="+mn-ea"/>
                          <a:cs typeface="Calibri" pitchFamily="34" charset="0"/>
                        </a:rPr>
                        <a:t>топта талқылау.</a:t>
                      </a:r>
                      <a:endParaRPr lang="kk-KZ" sz="1200" noProof="0" dirty="0">
                        <a:latin typeface="Calibri" pitchFamily="34" charset="0"/>
                        <a:cs typeface="Calibri" pitchFamily="34" charset="0"/>
                      </a:endParaRP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kern="1200" noProof="0" dirty="0" smtClean="0">
                          <a:solidFill>
                            <a:schemeClr val="dk1"/>
                          </a:solidFill>
                          <a:latin typeface="Calibri" pitchFamily="34" charset="0"/>
                          <a:ea typeface="+mn-ea"/>
                          <a:cs typeface="Calibri" pitchFamily="34" charset="0"/>
                        </a:rPr>
                        <a:t>5 апта</a:t>
                      </a:r>
                      <a:endParaRPr lang="kk-KZ" sz="1200" noProof="0" dirty="0" smtClean="0">
                        <a:latin typeface="Calibri" pitchFamily="34" charset="0"/>
                        <a:cs typeface="Calibri" pitchFamily="34" charset="0"/>
                      </a:endParaRPr>
                    </a:p>
                    <a:p>
                      <a:endParaRPr lang="ru-RU" sz="1200" dirty="0">
                        <a:latin typeface="Calibri" pitchFamily="34" charset="0"/>
                        <a:cs typeface="Calibri" pitchFamily="34" charset="0"/>
                      </a:endParaRPr>
                    </a:p>
                  </a:txBody>
                  <a:tcPr/>
                </a:tc>
              </a:tr>
              <a:tr h="629298">
                <a:tc vMerge="1">
                  <a:txBody>
                    <a:bodyPr/>
                    <a:lstStyle/>
                    <a:p>
                      <a:endParaRPr lang="ru-RU"/>
                    </a:p>
                  </a:txBody>
                  <a:tcPr/>
                </a:tc>
                <a:tc>
                  <a:txBody>
                    <a:bodyPr/>
                    <a:lstStyle/>
                    <a:p>
                      <a:r>
                        <a:rPr lang="kk-KZ"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288032"/>
          </a:xfrm>
        </p:spPr>
        <p:txBody>
          <a:bodyPr>
            <a:normAutofit fontScale="90000"/>
          </a:bodyPr>
          <a:lstStyle/>
          <a:p>
            <a:endParaRPr lang="ru-RU" dirty="0"/>
          </a:p>
        </p:txBody>
      </p:sp>
      <p:graphicFrame>
        <p:nvGraphicFramePr>
          <p:cNvPr id="4" name="Содержимое 3"/>
          <p:cNvGraphicFramePr>
            <a:graphicFrameLocks noGrp="1"/>
          </p:cNvGraphicFramePr>
          <p:nvPr>
            <p:ph idx="1"/>
          </p:nvPr>
        </p:nvGraphicFramePr>
        <p:xfrm>
          <a:off x="457200" y="476672"/>
          <a:ext cx="8147248" cy="5980008"/>
        </p:xfrm>
        <a:graphic>
          <a:graphicData uri="http://schemas.openxmlformats.org/drawingml/2006/table">
            <a:tbl>
              <a:tblPr firstRow="1" bandRow="1">
                <a:tableStyleId>{5C22544A-7EE6-4342-B048-85BDC9FD1C3A}</a:tableStyleId>
              </a:tblPr>
              <a:tblGrid>
                <a:gridCol w="370384"/>
                <a:gridCol w="864096"/>
                <a:gridCol w="4680520"/>
                <a:gridCol w="648072"/>
                <a:gridCol w="1008112"/>
                <a:gridCol w="576064"/>
              </a:tblGrid>
              <a:tr h="1494368">
                <a:tc rowSpan="2">
                  <a:txBody>
                    <a:bodyPr/>
                    <a:lstStyle/>
                    <a:p>
                      <a:r>
                        <a:rPr lang="ru-RU" dirty="0" smtClean="0"/>
                        <a:t>5</a:t>
                      </a:r>
                      <a:endParaRPr lang="ru-RU" dirty="0"/>
                    </a:p>
                  </a:txBody>
                  <a:tcPr/>
                </a:tc>
                <a:tc>
                  <a:txBody>
                    <a:bodyPr/>
                    <a:lstStyle/>
                    <a:p>
                      <a:r>
                        <a:rPr lang="ru-MO" sz="1200" b="1" kern="1200" dirty="0" smtClean="0">
                          <a:solidFill>
                            <a:schemeClr val="lt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r>
                        <a:rPr lang="kk-KZ" sz="1200" b="1" kern="1200" dirty="0" smtClean="0">
                          <a:solidFill>
                            <a:schemeClr val="lt1"/>
                          </a:solidFill>
                          <a:latin typeface="Calibri" pitchFamily="34" charset="0"/>
                          <a:ea typeface="+mn-ea"/>
                          <a:cs typeface="Calibri" pitchFamily="34" charset="0"/>
                        </a:rPr>
                        <a:t>1.Ежелгі Үнді мәдениеті: сәулет өнері ерекшеліктері, пластикалық өнерлері, музыка өнері.</a:t>
                      </a:r>
                      <a:endParaRPr lang="ru-RU" sz="1200" b="1" kern="1200" dirty="0" smtClean="0">
                        <a:solidFill>
                          <a:schemeClr val="lt1"/>
                        </a:solidFill>
                        <a:latin typeface="Calibri" pitchFamily="34" charset="0"/>
                        <a:ea typeface="+mn-ea"/>
                        <a:cs typeface="Calibri" pitchFamily="34" charset="0"/>
                      </a:endParaRPr>
                    </a:p>
                    <a:p>
                      <a:r>
                        <a:rPr lang="kk-KZ" sz="1200" b="1" kern="1200" dirty="0" smtClean="0">
                          <a:solidFill>
                            <a:schemeClr val="lt1"/>
                          </a:solidFill>
                          <a:latin typeface="Calibri" pitchFamily="34" charset="0"/>
                          <a:ea typeface="+mn-ea"/>
                          <a:cs typeface="Calibri" pitchFamily="34" charset="0"/>
                        </a:rPr>
                        <a:t>2.Ежелгі үнділіктердің көркемөнердегі үйлесімдік пен сұлулық  жөніндегі түсініктері: билері, ұлттық киімдері.</a:t>
                      </a:r>
                      <a:endParaRPr lang="ru-RU" sz="1200" b="1" kern="1200" dirty="0" smtClean="0">
                        <a:solidFill>
                          <a:schemeClr val="lt1"/>
                        </a:solidFill>
                        <a:latin typeface="Calibri" pitchFamily="34" charset="0"/>
                        <a:ea typeface="+mn-ea"/>
                        <a:cs typeface="Calibri" pitchFamily="34" charset="0"/>
                      </a:endParaRPr>
                    </a:p>
                    <a:p>
                      <a:r>
                        <a:rPr lang="kk-KZ" sz="1200" b="1" kern="1200" dirty="0" smtClean="0">
                          <a:solidFill>
                            <a:schemeClr val="lt1"/>
                          </a:solidFill>
                          <a:latin typeface="Calibri" pitchFamily="34" charset="0"/>
                          <a:ea typeface="+mn-ea"/>
                          <a:cs typeface="Calibri" pitchFamily="34" charset="0"/>
                        </a:rPr>
                        <a:t>3. Ежелгі Үндінің салт-дәстүрі мен әдеп-ғұрыптары, наным-сенімдері.</a:t>
                      </a:r>
                      <a:endParaRPr lang="ru-RU" sz="1200" b="1" kern="1200" dirty="0" smtClean="0">
                        <a:solidFill>
                          <a:schemeClr val="lt1"/>
                        </a:solidFill>
                        <a:latin typeface="Calibri" pitchFamily="34" charset="0"/>
                        <a:ea typeface="+mn-ea"/>
                        <a:cs typeface="Calibri" pitchFamily="34" charset="0"/>
                      </a:endParaRPr>
                    </a:p>
                    <a:p>
                      <a:r>
                        <a:rPr lang="kk-KZ" sz="1200" b="1" kern="1200" dirty="0" smtClean="0">
                          <a:solidFill>
                            <a:schemeClr val="lt1"/>
                          </a:solidFill>
                          <a:latin typeface="Calibri" pitchFamily="34" charset="0"/>
                          <a:ea typeface="+mn-ea"/>
                          <a:cs typeface="Calibri" pitchFamily="34" charset="0"/>
                        </a:rPr>
                        <a:t>4.Буддизм-азаптан құтқару діні</a:t>
                      </a:r>
                    </a:p>
                  </a:txBody>
                  <a:tcPr/>
                </a:tc>
                <a:tc rowSpan="2">
                  <a:txBody>
                    <a:bodyPr/>
                    <a:lstStyle/>
                    <a:p>
                      <a:endParaRPr lang="ru-RU" sz="1200" dirty="0">
                        <a:latin typeface="Calibri" pitchFamily="34" charset="0"/>
                        <a:cs typeface="Calibri" pitchFamily="34" charset="0"/>
                      </a:endParaRPr>
                    </a:p>
                  </a:txBody>
                  <a:tcPr/>
                </a:tc>
                <a:tc rowSpan="2">
                  <a:txBody>
                    <a:bodyPr/>
                    <a:lstStyle/>
                    <a:p>
                      <a:r>
                        <a:rPr lang="kk-KZ" sz="1200" b="0" kern="1200" noProof="0" dirty="0" smtClean="0">
                          <a:solidFill>
                            <a:schemeClr val="lt1"/>
                          </a:solidFill>
                          <a:latin typeface="Calibri" pitchFamily="34" charset="0"/>
                          <a:ea typeface="+mn-ea"/>
                          <a:cs typeface="Calibri" pitchFamily="34" charset="0"/>
                        </a:rPr>
                        <a:t>Жазбаша жұмыс;</a:t>
                      </a:r>
                    </a:p>
                    <a:p>
                      <a:r>
                        <a:rPr lang="kk-KZ" sz="1200" b="0" kern="1200" noProof="0" dirty="0" smtClean="0">
                          <a:solidFill>
                            <a:schemeClr val="lt1"/>
                          </a:solidFill>
                          <a:latin typeface="Calibri" pitchFamily="34" charset="0"/>
                          <a:ea typeface="+mn-ea"/>
                          <a:cs typeface="Calibri" pitchFamily="34" charset="0"/>
                        </a:rPr>
                        <a:t>баяндамалар жасау;</a:t>
                      </a:r>
                    </a:p>
                    <a:p>
                      <a:r>
                        <a:rPr lang="kk-KZ" sz="1200" b="0" kern="1200" noProof="0" dirty="0" smtClean="0">
                          <a:solidFill>
                            <a:schemeClr val="lt1"/>
                          </a:solidFill>
                          <a:latin typeface="Calibri" pitchFamily="34" charset="0"/>
                          <a:ea typeface="+mn-ea"/>
                          <a:cs typeface="Calibri" pitchFamily="34" charset="0"/>
                        </a:rPr>
                        <a:t>кроссворд құрастыру;</a:t>
                      </a:r>
                    </a:p>
                    <a:p>
                      <a:r>
                        <a:rPr lang="kk-KZ" sz="1200" b="0" kern="1200" noProof="0" dirty="0" smtClean="0">
                          <a:solidFill>
                            <a:schemeClr val="lt1"/>
                          </a:solidFill>
                          <a:latin typeface="Calibri" pitchFamily="34" charset="0"/>
                          <a:ea typeface="+mn-ea"/>
                          <a:cs typeface="Calibri" pitchFamily="34" charset="0"/>
                        </a:rPr>
                        <a:t>газет шығару</a:t>
                      </a:r>
                      <a:endParaRPr lang="kk-KZ" sz="1200" b="0" noProof="0" dirty="0">
                        <a:latin typeface="Calibri" pitchFamily="34" charset="0"/>
                        <a:cs typeface="Calibri" pitchFamily="34" charset="0"/>
                      </a:endParaRPr>
                    </a:p>
                  </a:txBody>
                  <a:tcPr/>
                </a:tc>
                <a:tc rowSpan="2">
                  <a:txBody>
                    <a:bodyPr/>
                    <a:lstStyle/>
                    <a:p>
                      <a:endParaRPr lang="ru-RU" sz="1200" dirty="0">
                        <a:latin typeface="Calibri" pitchFamily="34" charset="0"/>
                        <a:cs typeface="Calibri" pitchFamily="34" charset="0"/>
                      </a:endParaRPr>
                    </a:p>
                  </a:txBody>
                  <a:tcPr/>
                </a:tc>
              </a:tr>
              <a:tr h="370840">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370840">
                <a:tc>
                  <a:txBody>
                    <a:bodyPr/>
                    <a:lstStyle/>
                    <a:p>
                      <a:endParaRPr lang="ru-RU" dirty="0"/>
                    </a:p>
                  </a:txBody>
                  <a:tcPr/>
                </a:tc>
                <a:tc>
                  <a:txBody>
                    <a:bodyPr/>
                    <a:lstStyle/>
                    <a:p>
                      <a:r>
                        <a:rPr lang="kk-KZ" sz="1200" kern="1200" noProof="0" dirty="0" smtClean="0">
                          <a:solidFill>
                            <a:schemeClr val="dk1"/>
                          </a:solidFill>
                          <a:latin typeface="Calibri" pitchFamily="34" charset="0"/>
                          <a:ea typeface="+mn-ea"/>
                          <a:cs typeface="Calibri" pitchFamily="34" charset="0"/>
                        </a:rPr>
                        <a:t>Тест жүргізу</a:t>
                      </a:r>
                      <a:endParaRPr lang="kk-KZ" sz="1200" noProof="0" dirty="0">
                        <a:latin typeface="Calibri" pitchFamily="34" charset="0"/>
                        <a:cs typeface="Calibri" pitchFamily="34" charset="0"/>
                      </a:endParaRPr>
                    </a:p>
                  </a:txBody>
                  <a:tcPr/>
                </a:tc>
                <a:tc>
                  <a:txBody>
                    <a:bodyPr/>
                    <a:lstStyle/>
                    <a:p>
                      <a:r>
                        <a:rPr lang="kk-KZ" sz="1200" kern="1200" noProof="0" dirty="0" smtClean="0">
                          <a:solidFill>
                            <a:schemeClr val="dk1"/>
                          </a:solidFill>
                          <a:latin typeface="Calibri" pitchFamily="34" charset="0"/>
                          <a:ea typeface="+mn-ea"/>
                          <a:cs typeface="Calibri" pitchFamily="34" charset="0"/>
                        </a:rPr>
                        <a:t>Оқытушы өтілген материалдар бойынша тест  жүргізеді</a:t>
                      </a:r>
                      <a:endParaRPr lang="kk-KZ" sz="1200" noProof="0" dirty="0">
                        <a:latin typeface="Calibri" pitchFamily="34" charset="0"/>
                        <a:cs typeface="Calibri" pitchFamily="34" charset="0"/>
                      </a:endParaRPr>
                    </a:p>
                  </a:txBody>
                  <a:tcPr/>
                </a:tc>
                <a:tc>
                  <a:txBody>
                    <a:bodyPr/>
                    <a:lstStyle/>
                    <a:p>
                      <a:r>
                        <a:rPr lang="kk-KZ" sz="1200" kern="1200" noProof="0" dirty="0" smtClean="0">
                          <a:solidFill>
                            <a:schemeClr val="dk1"/>
                          </a:solidFill>
                          <a:latin typeface="Calibri" pitchFamily="34" charset="0"/>
                          <a:ea typeface="+mn-ea"/>
                          <a:cs typeface="Calibri" pitchFamily="34" charset="0"/>
                        </a:rPr>
                        <a:t>1 сағат</a:t>
                      </a:r>
                      <a:endParaRPr lang="kk-KZ" sz="1200" noProof="0" dirty="0">
                        <a:latin typeface="Calibri" pitchFamily="34" charset="0"/>
                        <a:cs typeface="Calibri" pitchFamily="34" charset="0"/>
                      </a:endParaRPr>
                    </a:p>
                  </a:txBody>
                  <a:tcPr/>
                </a:tc>
                <a:tc>
                  <a:txBody>
                    <a:bodyPr/>
                    <a:lstStyle/>
                    <a:p>
                      <a:r>
                        <a:rPr lang="kk-KZ" sz="1200" kern="1200" noProof="0" dirty="0" smtClean="0">
                          <a:solidFill>
                            <a:schemeClr val="dk1"/>
                          </a:solidFill>
                          <a:latin typeface="Calibri" pitchFamily="34" charset="0"/>
                          <a:ea typeface="+mn-ea"/>
                          <a:cs typeface="Calibri" pitchFamily="34" charset="0"/>
                        </a:rPr>
                        <a:t>Аралық бақылау </a:t>
                      </a:r>
                      <a:endParaRPr lang="kk-KZ" sz="1200" noProof="0" dirty="0">
                        <a:latin typeface="Calibri" pitchFamily="34" charset="0"/>
                        <a:cs typeface="Calibri" pitchFamily="34" charset="0"/>
                      </a:endParaRPr>
                    </a:p>
                  </a:txBody>
                  <a:tcPr/>
                </a:tc>
                <a:tc>
                  <a:txBody>
                    <a:bodyPr/>
                    <a:lstStyle/>
                    <a:p>
                      <a:pPr algn="just">
                        <a:spcAft>
                          <a:spcPts val="0"/>
                        </a:spcAft>
                      </a:pPr>
                      <a:r>
                        <a:rPr lang="kk-KZ" sz="1200" noProof="0" dirty="0" smtClean="0">
                          <a:latin typeface="Calibri" pitchFamily="34" charset="0"/>
                          <a:ea typeface="Times New Roman"/>
                          <a:cs typeface="Calibri" pitchFamily="34" charset="0"/>
                        </a:rPr>
                        <a:t>6 апта</a:t>
                      </a:r>
                      <a:endParaRPr lang="kk-KZ" sz="1200" noProof="0" dirty="0">
                        <a:latin typeface="Calibri" pitchFamily="34" charset="0"/>
                        <a:ea typeface="Times New Roman"/>
                        <a:cs typeface="Calibri" pitchFamily="34" charset="0"/>
                      </a:endParaRPr>
                    </a:p>
                  </a:txBody>
                  <a:tcPr marL="68580" marR="68580" marT="0" marB="0"/>
                </a:tc>
              </a:tr>
              <a:tr h="370840">
                <a:tc rowSpan="2">
                  <a:txBody>
                    <a:bodyPr/>
                    <a:lstStyle/>
                    <a:p>
                      <a:r>
                        <a:rPr lang="ru-RU" dirty="0" smtClean="0"/>
                        <a:t>6</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noProof="0" dirty="0" smtClean="0">
                          <a:latin typeface="Calibri" pitchFamily="34" charset="0"/>
                          <a:ea typeface="Times New Roman"/>
                          <a:cs typeface="Calibri" pitchFamily="34" charset="0"/>
                        </a:rPr>
                        <a:t>1.Ежелгі Қытайдың әдеп ғұрпы, салт-санасы, мерекелері</a:t>
                      </a:r>
                    </a:p>
                    <a:p>
                      <a:pPr algn="just">
                        <a:spcAft>
                          <a:spcPts val="0"/>
                        </a:spcAft>
                      </a:pPr>
                      <a:r>
                        <a:rPr lang="kk-KZ" sz="1200" noProof="0" dirty="0" smtClean="0">
                          <a:latin typeface="Calibri" pitchFamily="34" charset="0"/>
                          <a:ea typeface="Times New Roman"/>
                          <a:cs typeface="Calibri" pitchFamily="34" charset="0"/>
                        </a:rPr>
                        <a:t>2.Конфуцийшілдік</a:t>
                      </a:r>
                    </a:p>
                    <a:p>
                      <a:pPr algn="just">
                        <a:spcAft>
                          <a:spcPts val="0"/>
                        </a:spcAft>
                      </a:pPr>
                      <a:r>
                        <a:rPr lang="kk-KZ" sz="1200" noProof="0" dirty="0" smtClean="0">
                          <a:latin typeface="Calibri" pitchFamily="34" charset="0"/>
                          <a:ea typeface="Times New Roman"/>
                          <a:cs typeface="Calibri" pitchFamily="34" charset="0"/>
                        </a:rPr>
                        <a:t>3.Даосизм.</a:t>
                      </a:r>
                      <a:endParaRPr lang="kk-KZ" sz="1200" noProof="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smtClean="0">
                          <a:latin typeface="Calibri" pitchFamily="34" charset="0"/>
                          <a:ea typeface="Times New Roman"/>
                          <a:cs typeface="Calibri" pitchFamily="34" charset="0"/>
                        </a:rPr>
                        <a:t>1 апта</a:t>
                      </a:r>
                      <a:endParaRPr lang="kk-KZ" sz="120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dirty="0" smtClean="0">
                          <a:latin typeface="Calibri" pitchFamily="34" charset="0"/>
                          <a:ea typeface="Times New Roman"/>
                          <a:cs typeface="Calibri" pitchFamily="34" charset="0"/>
                        </a:rPr>
                        <a:t>Жазбаша жұмыс;</a:t>
                      </a:r>
                    </a:p>
                    <a:p>
                      <a:pPr algn="just">
                        <a:spcAft>
                          <a:spcPts val="0"/>
                        </a:spcAft>
                      </a:pPr>
                      <a:r>
                        <a:rPr lang="kk-KZ" sz="1200" noProof="0" dirty="0" smtClean="0">
                          <a:latin typeface="Calibri" pitchFamily="34" charset="0"/>
                          <a:ea typeface="Times New Roman"/>
                          <a:cs typeface="Calibri" pitchFamily="34" charset="0"/>
                        </a:rPr>
                        <a:t>газет құрастыру;</a:t>
                      </a:r>
                    </a:p>
                    <a:p>
                      <a:pPr algn="just">
                        <a:spcAft>
                          <a:spcPts val="0"/>
                        </a:spcAft>
                      </a:pPr>
                      <a:r>
                        <a:rPr lang="kk-KZ" sz="1200" noProof="0" dirty="0" smtClean="0">
                          <a:latin typeface="Calibri" pitchFamily="34" charset="0"/>
                          <a:ea typeface="Times New Roman"/>
                          <a:cs typeface="Calibri" pitchFamily="34" charset="0"/>
                        </a:rPr>
                        <a:t>топта талқылау.</a:t>
                      </a:r>
                      <a:endParaRPr lang="kk-KZ" sz="1200" noProof="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ru-MO" sz="1200">
                          <a:latin typeface="Calibri" pitchFamily="34" charset="0"/>
                          <a:ea typeface="Times New Roman"/>
                          <a:cs typeface="Calibri" pitchFamily="34" charset="0"/>
                        </a:rPr>
                        <a:t>7 апта</a:t>
                      </a:r>
                      <a:endParaRPr lang="ru-RU" sz="1200">
                        <a:latin typeface="Calibri" pitchFamily="34" charset="0"/>
                        <a:ea typeface="Times New Roman"/>
                        <a:cs typeface="Calibri" pitchFamily="34" charset="0"/>
                      </a:endParaRPr>
                    </a:p>
                  </a:txBody>
                  <a:tcPr marL="68580" marR="68580" marT="0" marB="0"/>
                </a:tc>
              </a:tr>
              <a:tr h="370840">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370840">
                <a:tc rowSpan="2">
                  <a:txBody>
                    <a:bodyPr/>
                    <a:lstStyle/>
                    <a:p>
                      <a:r>
                        <a:rPr lang="ru-RU" dirty="0" smtClean="0"/>
                        <a:t>7</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noProof="0" dirty="0" smtClean="0">
                          <a:latin typeface="Calibri" pitchFamily="34" charset="0"/>
                          <a:ea typeface="Times New Roman"/>
                          <a:cs typeface="Calibri" pitchFamily="34" charset="0"/>
                        </a:rPr>
                        <a:t>1.Грекиядағы Олимпиялық ойындар;</a:t>
                      </a:r>
                    </a:p>
                    <a:p>
                      <a:pPr algn="just">
                        <a:spcAft>
                          <a:spcPts val="0"/>
                        </a:spcAft>
                      </a:pPr>
                      <a:r>
                        <a:rPr lang="kk-KZ" sz="1200" noProof="0" dirty="0" smtClean="0">
                          <a:latin typeface="Calibri" pitchFamily="34" charset="0"/>
                          <a:ea typeface="Times New Roman"/>
                          <a:cs typeface="Calibri" pitchFamily="34" charset="0"/>
                        </a:rPr>
                        <a:t>2. Ежелгі Грекия мифтері;</a:t>
                      </a:r>
                    </a:p>
                    <a:p>
                      <a:pPr algn="just">
                        <a:spcAft>
                          <a:spcPts val="0"/>
                        </a:spcAft>
                      </a:pPr>
                      <a:r>
                        <a:rPr lang="kk-KZ" sz="1200" noProof="0" dirty="0" smtClean="0">
                          <a:latin typeface="Calibri" pitchFamily="34" charset="0"/>
                          <a:ea typeface="Times New Roman"/>
                          <a:cs typeface="Calibri" pitchFamily="34" charset="0"/>
                        </a:rPr>
                        <a:t>3. Әлемнің жеті кереметі</a:t>
                      </a:r>
                      <a:endParaRPr lang="kk-KZ" sz="1200" noProof="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smtClean="0">
                          <a:latin typeface="Calibri" pitchFamily="34" charset="0"/>
                          <a:ea typeface="Times New Roman"/>
                          <a:cs typeface="Calibri" pitchFamily="34" charset="0"/>
                        </a:rPr>
                        <a:t>1 апта</a:t>
                      </a:r>
                      <a:endParaRPr lang="kk-KZ" sz="120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smtClean="0">
                          <a:latin typeface="Calibri" pitchFamily="34" charset="0"/>
                          <a:ea typeface="Times New Roman"/>
                          <a:cs typeface="Calibri" pitchFamily="34" charset="0"/>
                        </a:rPr>
                        <a:t>Жазбаша жұмыс; ауызша баяндама жасау;</a:t>
                      </a:r>
                    </a:p>
                    <a:p>
                      <a:pPr algn="just">
                        <a:spcAft>
                          <a:spcPts val="0"/>
                        </a:spcAft>
                      </a:pPr>
                      <a:r>
                        <a:rPr lang="kk-KZ" sz="1200" noProof="0" smtClean="0">
                          <a:latin typeface="Calibri" pitchFamily="34" charset="0"/>
                          <a:ea typeface="Times New Roman"/>
                          <a:cs typeface="Calibri" pitchFamily="34" charset="0"/>
                        </a:rPr>
                        <a:t>топта талқылау,</a:t>
                      </a:r>
                    </a:p>
                    <a:p>
                      <a:pPr algn="just">
                        <a:spcAft>
                          <a:spcPts val="0"/>
                        </a:spcAft>
                      </a:pPr>
                      <a:r>
                        <a:rPr lang="kk-KZ" sz="1200" noProof="0" smtClean="0">
                          <a:latin typeface="Calibri" pitchFamily="34" charset="0"/>
                          <a:ea typeface="Times New Roman"/>
                          <a:cs typeface="Calibri" pitchFamily="34" charset="0"/>
                        </a:rPr>
                        <a:t>пікір алысу.</a:t>
                      </a:r>
                      <a:endParaRPr lang="kk-KZ" sz="120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ru-MO" sz="1200">
                          <a:latin typeface="Calibri" pitchFamily="34" charset="0"/>
                          <a:ea typeface="Times New Roman"/>
                          <a:cs typeface="Calibri" pitchFamily="34" charset="0"/>
                        </a:rPr>
                        <a:t>8 апта</a:t>
                      </a:r>
                      <a:endParaRPr lang="ru-RU" sz="1200">
                        <a:latin typeface="Calibri" pitchFamily="34" charset="0"/>
                        <a:ea typeface="Times New Roman"/>
                        <a:cs typeface="Calibri" pitchFamily="34" charset="0"/>
                      </a:endParaRPr>
                    </a:p>
                  </a:txBody>
                  <a:tcPr marL="68580" marR="68580" marT="0" marB="0"/>
                </a:tc>
              </a:tr>
              <a:tr h="370840">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370840">
                <a:tc rowSpan="2">
                  <a:txBody>
                    <a:bodyPr/>
                    <a:lstStyle/>
                    <a:p>
                      <a:r>
                        <a:rPr lang="ru-RU" dirty="0" smtClean="0"/>
                        <a:t>8</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noProof="0" smtClean="0">
                          <a:latin typeface="Calibri" pitchFamily="34" charset="0"/>
                          <a:ea typeface="Times New Roman"/>
                          <a:cs typeface="Calibri" pitchFamily="34" charset="0"/>
                        </a:rPr>
                        <a:t>Рим император-</a:t>
                      </a:r>
                    </a:p>
                    <a:p>
                      <a:pPr algn="just">
                        <a:spcAft>
                          <a:spcPts val="0"/>
                        </a:spcAft>
                      </a:pPr>
                      <a:r>
                        <a:rPr lang="kk-KZ" sz="1200" noProof="0" smtClean="0">
                          <a:latin typeface="Calibri" pitchFamily="34" charset="0"/>
                          <a:ea typeface="Times New Roman"/>
                          <a:cs typeface="Calibri" pitchFamily="34" charset="0"/>
                        </a:rPr>
                        <a:t>лары мен қолбасшылары;</a:t>
                      </a:r>
                    </a:p>
                    <a:p>
                      <a:pPr algn="just">
                        <a:spcAft>
                          <a:spcPts val="0"/>
                        </a:spcAft>
                      </a:pPr>
                      <a:r>
                        <a:rPr lang="kk-KZ" sz="1200" noProof="0" smtClean="0">
                          <a:latin typeface="Calibri" pitchFamily="34" charset="0"/>
                          <a:ea typeface="Times New Roman"/>
                          <a:cs typeface="Calibri" pitchFamily="34" charset="0"/>
                        </a:rPr>
                        <a:t>Римдегі құқық жайы;</a:t>
                      </a:r>
                    </a:p>
                    <a:p>
                      <a:pPr algn="just">
                        <a:spcAft>
                          <a:spcPts val="0"/>
                        </a:spcAft>
                      </a:pPr>
                      <a:r>
                        <a:rPr lang="kk-KZ" sz="1200" noProof="0" smtClean="0">
                          <a:latin typeface="Calibri" pitchFamily="34" charset="0"/>
                          <a:ea typeface="Times New Roman"/>
                          <a:cs typeface="Calibri" pitchFamily="34" charset="0"/>
                        </a:rPr>
                        <a:t>Рим өнері және оның әлем мәдениетінде алатын орны;</a:t>
                      </a:r>
                    </a:p>
                    <a:p>
                      <a:pPr algn="just">
                        <a:spcAft>
                          <a:spcPts val="0"/>
                        </a:spcAft>
                      </a:pPr>
                      <a:r>
                        <a:rPr lang="kk-KZ" sz="1200" noProof="0" smtClean="0">
                          <a:latin typeface="Calibri" pitchFamily="34" charset="0"/>
                          <a:ea typeface="Times New Roman"/>
                          <a:cs typeface="Calibri" pitchFamily="34" charset="0"/>
                        </a:rPr>
                        <a:t>Ежелгі Римдегі шешендік өнер</a:t>
                      </a:r>
                      <a:endParaRPr lang="kk-KZ" sz="120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smtClean="0">
                          <a:latin typeface="Calibri" pitchFamily="34" charset="0"/>
                          <a:ea typeface="Times New Roman"/>
                          <a:cs typeface="Calibri" pitchFamily="34" charset="0"/>
                        </a:rPr>
                        <a:t>1 апта</a:t>
                      </a:r>
                      <a:endParaRPr lang="kk-KZ" sz="120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dirty="0" smtClean="0">
                          <a:latin typeface="Calibri" pitchFamily="34" charset="0"/>
                          <a:ea typeface="Times New Roman"/>
                          <a:cs typeface="Calibri" pitchFamily="34" charset="0"/>
                        </a:rPr>
                        <a:t>Жазбаша жұмыс,</a:t>
                      </a:r>
                    </a:p>
                    <a:p>
                      <a:pPr algn="just">
                        <a:spcAft>
                          <a:spcPts val="0"/>
                        </a:spcAft>
                      </a:pPr>
                      <a:r>
                        <a:rPr lang="kk-KZ" sz="1200" noProof="0" dirty="0" smtClean="0">
                          <a:latin typeface="Calibri" pitchFamily="34" charset="0"/>
                          <a:ea typeface="Times New Roman"/>
                          <a:cs typeface="Calibri" pitchFamily="34" charset="0"/>
                        </a:rPr>
                        <a:t>баяндамалар әзірлеу, реферат қорғау.</a:t>
                      </a:r>
                      <a:endParaRPr lang="kk-KZ" sz="1200" noProof="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noProof="0" dirty="0" smtClean="0">
                          <a:latin typeface="Calibri" pitchFamily="34" charset="0"/>
                          <a:ea typeface="Times New Roman"/>
                          <a:cs typeface="Calibri" pitchFamily="34" charset="0"/>
                        </a:rPr>
                        <a:t>9 апта</a:t>
                      </a:r>
                      <a:endParaRPr lang="kk-KZ" sz="1200" noProof="0" dirty="0">
                        <a:latin typeface="Calibri" pitchFamily="34" charset="0"/>
                        <a:ea typeface="Times New Roman"/>
                        <a:cs typeface="Calibri" pitchFamily="34" charset="0"/>
                      </a:endParaRPr>
                    </a:p>
                  </a:txBody>
                  <a:tcPr marL="68580" marR="68580" marT="0" marB="0"/>
                </a:tc>
              </a:tr>
              <a:tr h="370840">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288032"/>
          </a:xfrm>
        </p:spPr>
        <p:txBody>
          <a:bodyPr>
            <a:normAutofit fontScale="90000"/>
          </a:bodyPr>
          <a:lstStyle/>
          <a:p>
            <a:endParaRPr lang="ru-RU" dirty="0"/>
          </a:p>
        </p:txBody>
      </p:sp>
      <p:graphicFrame>
        <p:nvGraphicFramePr>
          <p:cNvPr id="4" name="Содержимое 3"/>
          <p:cNvGraphicFramePr>
            <a:graphicFrameLocks noGrp="1"/>
          </p:cNvGraphicFramePr>
          <p:nvPr>
            <p:ph idx="1"/>
          </p:nvPr>
        </p:nvGraphicFramePr>
        <p:xfrm>
          <a:off x="457200" y="476672"/>
          <a:ext cx="8147248" cy="5256584"/>
        </p:xfrm>
        <a:graphic>
          <a:graphicData uri="http://schemas.openxmlformats.org/drawingml/2006/table">
            <a:tbl>
              <a:tblPr firstRow="1" bandRow="1">
                <a:tableStyleId>{5C22544A-7EE6-4342-B048-85BDC9FD1C3A}</a:tableStyleId>
              </a:tblPr>
              <a:tblGrid>
                <a:gridCol w="442392"/>
                <a:gridCol w="792088"/>
                <a:gridCol w="4536504"/>
                <a:gridCol w="576064"/>
                <a:gridCol w="1296144"/>
                <a:gridCol w="504056"/>
              </a:tblGrid>
              <a:tr h="1214947">
                <a:tc rowSpan="2">
                  <a:txBody>
                    <a:bodyPr/>
                    <a:lstStyle/>
                    <a:p>
                      <a:r>
                        <a:rPr lang="en-US" dirty="0" smtClean="0"/>
                        <a:t>9</a:t>
                      </a:r>
                      <a:endParaRPr lang="ru-RU" dirty="0"/>
                    </a:p>
                  </a:txBody>
                  <a:tcPr/>
                </a:tc>
                <a:tc>
                  <a:txBody>
                    <a:bodyPr/>
                    <a:lstStyle/>
                    <a:p>
                      <a:r>
                        <a:rPr lang="ru-MO" sz="1200" b="1" kern="1200" dirty="0" smtClean="0">
                          <a:solidFill>
                            <a:schemeClr val="lt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b="0" noProof="0" smtClean="0">
                          <a:latin typeface="Calibri" pitchFamily="34" charset="0"/>
                          <a:ea typeface="Times New Roman"/>
                          <a:cs typeface="Calibri" pitchFamily="34" charset="0"/>
                        </a:rPr>
                        <a:t>1.  Иса пайғамбар және христиан дінінің қағидалары (догматтары)</a:t>
                      </a:r>
                    </a:p>
                    <a:p>
                      <a:pPr algn="just">
                        <a:spcAft>
                          <a:spcPts val="0"/>
                        </a:spcAft>
                      </a:pPr>
                      <a:r>
                        <a:rPr lang="kk-KZ" sz="1200" b="0" noProof="0" smtClean="0">
                          <a:latin typeface="Calibri" pitchFamily="34" charset="0"/>
                          <a:ea typeface="Times New Roman"/>
                          <a:cs typeface="Calibri" pitchFamily="34" charset="0"/>
                        </a:rPr>
                        <a:t>2.Христиандықтың</a:t>
                      </a:r>
                    </a:p>
                    <a:p>
                      <a:pPr algn="just">
                        <a:spcAft>
                          <a:spcPts val="0"/>
                        </a:spcAft>
                      </a:pPr>
                      <a:r>
                        <a:rPr lang="kk-KZ" sz="1200" b="0" noProof="0" smtClean="0">
                          <a:latin typeface="Calibri" pitchFamily="34" charset="0"/>
                          <a:ea typeface="Times New Roman"/>
                          <a:cs typeface="Calibri" pitchFamily="34" charset="0"/>
                        </a:rPr>
                        <a:t>ортағасырлар кезеңіндегі ролі;</a:t>
                      </a:r>
                    </a:p>
                    <a:p>
                      <a:pPr algn="just">
                        <a:spcAft>
                          <a:spcPts val="0"/>
                        </a:spcAft>
                      </a:pPr>
                      <a:r>
                        <a:rPr lang="kk-KZ" sz="1200" b="0" noProof="0" smtClean="0">
                          <a:latin typeface="Calibri" pitchFamily="34" charset="0"/>
                          <a:ea typeface="Times New Roman"/>
                          <a:cs typeface="Calibri" pitchFamily="34" charset="0"/>
                        </a:rPr>
                        <a:t>3.Византия мәдениеті.</a:t>
                      </a:r>
                      <a:endParaRPr lang="kk-KZ" sz="1200" b="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smtClean="0">
                          <a:latin typeface="Calibri" pitchFamily="34" charset="0"/>
                          <a:ea typeface="Times New Roman"/>
                          <a:cs typeface="Calibri" pitchFamily="34" charset="0"/>
                        </a:rPr>
                        <a:t>1 апта</a:t>
                      </a:r>
                      <a:endParaRPr lang="kk-KZ" sz="1200" b="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dirty="0" smtClean="0">
                          <a:latin typeface="Calibri" pitchFamily="34" charset="0"/>
                          <a:ea typeface="Times New Roman"/>
                          <a:cs typeface="Calibri" pitchFamily="34" charset="0"/>
                        </a:rPr>
                        <a:t>Жазбаша жұмыс;</a:t>
                      </a:r>
                    </a:p>
                    <a:p>
                      <a:pPr algn="just">
                        <a:spcAft>
                          <a:spcPts val="0"/>
                        </a:spcAft>
                      </a:pPr>
                      <a:r>
                        <a:rPr lang="kk-KZ" sz="1200" b="0" noProof="0" dirty="0" smtClean="0">
                          <a:latin typeface="Calibri" pitchFamily="34" charset="0"/>
                          <a:ea typeface="Times New Roman"/>
                          <a:cs typeface="Calibri" pitchFamily="34" charset="0"/>
                        </a:rPr>
                        <a:t>дискуссия клубын ұйымдастыру;</a:t>
                      </a:r>
                    </a:p>
                    <a:p>
                      <a:pPr algn="just">
                        <a:spcAft>
                          <a:spcPts val="0"/>
                        </a:spcAft>
                      </a:pPr>
                      <a:r>
                        <a:rPr lang="kk-KZ" sz="1200" b="0" noProof="0" dirty="0" smtClean="0">
                          <a:latin typeface="Calibri" pitchFamily="34" charset="0"/>
                          <a:ea typeface="Times New Roman"/>
                          <a:cs typeface="Calibri" pitchFamily="34" charset="0"/>
                        </a:rPr>
                        <a:t>істелген жазбаша жұмысты қорғау.</a:t>
                      </a:r>
                      <a:endParaRPr lang="kk-KZ" sz="1200" b="0" noProof="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dirty="0" smtClean="0">
                          <a:latin typeface="Calibri" pitchFamily="34" charset="0"/>
                          <a:ea typeface="Times New Roman"/>
                          <a:cs typeface="Calibri" pitchFamily="34" charset="0"/>
                        </a:rPr>
                        <a:t>10 апта</a:t>
                      </a:r>
                      <a:endParaRPr lang="kk-KZ" sz="1200" b="0" noProof="0" dirty="0">
                        <a:latin typeface="Calibri" pitchFamily="34" charset="0"/>
                        <a:ea typeface="Times New Roman"/>
                        <a:cs typeface="Calibri" pitchFamily="34" charset="0"/>
                      </a:endParaRPr>
                    </a:p>
                  </a:txBody>
                  <a:tcPr marL="68580" marR="68580" marT="0" marB="0"/>
                </a:tc>
              </a:tr>
              <a:tr h="481304">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81304">
                <a:tc rowSpan="2">
                  <a:txBody>
                    <a:bodyPr/>
                    <a:lstStyle/>
                    <a:p>
                      <a:r>
                        <a:rPr lang="en-US" dirty="0" smtClean="0"/>
                        <a:t>10</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dirty="0">
                          <a:latin typeface="Calibri" pitchFamily="34" charset="0"/>
                          <a:ea typeface="Times New Roman"/>
                          <a:cs typeface="Calibri" pitchFamily="34" charset="0"/>
                        </a:rPr>
                        <a:t>1.Әлем суреттемесінің ғылымда көрініс табуы;</a:t>
                      </a:r>
                      <a:endParaRPr lang="ru-RU" sz="1200" dirty="0">
                        <a:latin typeface="Calibri" pitchFamily="34" charset="0"/>
                        <a:ea typeface="Times New Roman"/>
                        <a:cs typeface="Calibri" pitchFamily="34" charset="0"/>
                      </a:endParaRPr>
                    </a:p>
                    <a:p>
                      <a:pPr algn="just">
                        <a:spcAft>
                          <a:spcPts val="0"/>
                        </a:spcAft>
                      </a:pPr>
                      <a:r>
                        <a:rPr lang="kk-KZ" sz="1200" dirty="0">
                          <a:latin typeface="Calibri" pitchFamily="34" charset="0"/>
                          <a:ea typeface="Times New Roman"/>
                          <a:cs typeface="Calibri" pitchFamily="34" charset="0"/>
                        </a:rPr>
                        <a:t>2. Леонардо да Винчидің феномені;Көркем өнердегі Боттичелидің орны;</a:t>
                      </a:r>
                      <a:endParaRPr lang="ru-RU" sz="1200" dirty="0">
                        <a:latin typeface="Calibri" pitchFamily="34" charset="0"/>
                        <a:ea typeface="Times New Roman"/>
                        <a:cs typeface="Calibri" pitchFamily="34" charset="0"/>
                      </a:endParaRPr>
                    </a:p>
                    <a:p>
                      <a:pPr algn="just">
                        <a:spcAft>
                          <a:spcPts val="0"/>
                        </a:spcAft>
                      </a:pPr>
                      <a:r>
                        <a:rPr lang="kk-KZ" sz="1200" dirty="0">
                          <a:latin typeface="Calibri" pitchFamily="34" charset="0"/>
                          <a:ea typeface="Times New Roman"/>
                          <a:cs typeface="Calibri" pitchFamily="34" charset="0"/>
                        </a:rPr>
                        <a:t>3.Заманының данышпан суретшісі Микеланджело</a:t>
                      </a:r>
                      <a:endParaRPr lang="ru-RU" sz="120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ru-MO" sz="1200">
                          <a:latin typeface="Calibri" pitchFamily="34" charset="0"/>
                          <a:ea typeface="Times New Roman"/>
                          <a:cs typeface="Calibri" pitchFamily="34" charset="0"/>
                        </a:rPr>
                        <a:t>1 апта</a:t>
                      </a:r>
                      <a:endParaRPr lang="ru-RU" sz="120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ru-MO" sz="1200">
                          <a:latin typeface="Calibri" pitchFamily="34" charset="0"/>
                          <a:ea typeface="Times New Roman"/>
                          <a:cs typeface="Calibri" pitchFamily="34" charset="0"/>
                        </a:rPr>
                        <a:t>Жазбаша жұмыс.</a:t>
                      </a:r>
                      <a:endParaRPr lang="ru-RU" sz="1200">
                        <a:latin typeface="Calibri" pitchFamily="34" charset="0"/>
                        <a:ea typeface="Times New Roman"/>
                        <a:cs typeface="Calibri" pitchFamily="34" charset="0"/>
                      </a:endParaRPr>
                    </a:p>
                    <a:p>
                      <a:pPr algn="just">
                        <a:spcAft>
                          <a:spcPts val="0"/>
                        </a:spcAft>
                      </a:pPr>
                      <a:r>
                        <a:rPr lang="ru-MO" sz="1200">
                          <a:latin typeface="Calibri" pitchFamily="34" charset="0"/>
                          <a:ea typeface="Times New Roman"/>
                          <a:cs typeface="Calibri" pitchFamily="34" charset="0"/>
                        </a:rPr>
                        <a:t>Глоссарий;</a:t>
                      </a:r>
                      <a:endParaRPr lang="ru-RU" sz="1200">
                        <a:latin typeface="Calibri" pitchFamily="34" charset="0"/>
                        <a:ea typeface="Times New Roman"/>
                        <a:cs typeface="Calibri" pitchFamily="34" charset="0"/>
                      </a:endParaRPr>
                    </a:p>
                    <a:p>
                      <a:pPr algn="just">
                        <a:spcAft>
                          <a:spcPts val="0"/>
                        </a:spcAft>
                      </a:pPr>
                      <a:r>
                        <a:rPr lang="ru-MO" sz="1200">
                          <a:latin typeface="Calibri" pitchFamily="34" charset="0"/>
                          <a:ea typeface="Times New Roman"/>
                          <a:cs typeface="Calibri" pitchFamily="34" charset="0"/>
                        </a:rPr>
                        <a:t>Эссе;</a:t>
                      </a:r>
                      <a:endParaRPr lang="ru-RU" sz="1200">
                        <a:latin typeface="Calibri" pitchFamily="34" charset="0"/>
                        <a:ea typeface="Times New Roman"/>
                        <a:cs typeface="Calibri" pitchFamily="34" charset="0"/>
                      </a:endParaRPr>
                    </a:p>
                    <a:p>
                      <a:pPr algn="just">
                        <a:spcAft>
                          <a:spcPts val="0"/>
                        </a:spcAft>
                      </a:pPr>
                      <a:r>
                        <a:rPr lang="ru-MO" sz="1200">
                          <a:latin typeface="Calibri" pitchFamily="34" charset="0"/>
                          <a:ea typeface="Times New Roman"/>
                          <a:cs typeface="Calibri" pitchFamily="34" charset="0"/>
                        </a:rPr>
                        <a:t>Кроссворд құрастыру;</a:t>
                      </a:r>
                      <a:endParaRPr lang="ru-RU" sz="1200">
                        <a:latin typeface="Calibri" pitchFamily="34" charset="0"/>
                        <a:ea typeface="Times New Roman"/>
                        <a:cs typeface="Calibri" pitchFamily="34" charset="0"/>
                      </a:endParaRPr>
                    </a:p>
                    <a:p>
                      <a:pPr algn="just">
                        <a:spcAft>
                          <a:spcPts val="0"/>
                        </a:spcAft>
                      </a:pPr>
                      <a:r>
                        <a:rPr lang="ru-MO" sz="1200">
                          <a:latin typeface="Calibri" pitchFamily="34" charset="0"/>
                          <a:ea typeface="Times New Roman"/>
                          <a:cs typeface="Calibri" pitchFamily="34" charset="0"/>
                        </a:rPr>
                        <a:t>топта талқылау.</a:t>
                      </a:r>
                      <a:endParaRPr lang="ru-RU" sz="120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ru-MO" sz="1200" dirty="0">
                          <a:latin typeface="Calibri" pitchFamily="34" charset="0"/>
                          <a:ea typeface="Times New Roman"/>
                          <a:cs typeface="Calibri" pitchFamily="34" charset="0"/>
                        </a:rPr>
                        <a:t>11 </a:t>
                      </a:r>
                      <a:r>
                        <a:rPr lang="kk-KZ" sz="1200" noProof="0" dirty="0" smtClean="0">
                          <a:latin typeface="Calibri" pitchFamily="34" charset="0"/>
                          <a:ea typeface="Times New Roman"/>
                          <a:cs typeface="Calibri" pitchFamily="34" charset="0"/>
                        </a:rPr>
                        <a:t>апта</a:t>
                      </a:r>
                      <a:endParaRPr lang="kk-KZ" sz="1200" noProof="0" dirty="0">
                        <a:latin typeface="Calibri" pitchFamily="34" charset="0"/>
                        <a:ea typeface="Times New Roman"/>
                        <a:cs typeface="Calibri" pitchFamily="34" charset="0"/>
                      </a:endParaRPr>
                    </a:p>
                  </a:txBody>
                  <a:tcPr marL="68580" marR="68580" marT="0" marB="0"/>
                </a:tc>
              </a:tr>
              <a:tr h="942829">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81304">
                <a:tc rowSpan="2">
                  <a:txBody>
                    <a:bodyPr/>
                    <a:lstStyle/>
                    <a:p>
                      <a:r>
                        <a:rPr lang="en-US" dirty="0" smtClean="0"/>
                        <a:t>11</a:t>
                      </a:r>
                      <a:endParaRPr lang="ru-RU" dirty="0"/>
                    </a:p>
                  </a:txBody>
                  <a:tcPr>
                    <a:lnB w="12700" cap="flat" cmpd="sng" algn="ctr">
                      <a:solidFill>
                        <a:schemeClr val="tx1"/>
                      </a:solidFill>
                      <a:prstDash val="solid"/>
                      <a:round/>
                      <a:headEnd type="none" w="med" len="med"/>
                      <a:tailEnd type="none" w="med" len="med"/>
                    </a:lnB>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noProof="0" dirty="0" smtClean="0">
                          <a:latin typeface="Calibri" pitchFamily="34" charset="0"/>
                          <a:ea typeface="Times New Roman"/>
                          <a:cs typeface="Calibri" pitchFamily="34" charset="0"/>
                        </a:rPr>
                        <a:t>Жаңа Заман дәуірінің негізгі келбеті және ғылыми революция;</a:t>
                      </a:r>
                    </a:p>
                    <a:p>
                      <a:pPr algn="just">
                        <a:spcAft>
                          <a:spcPts val="0"/>
                        </a:spcAft>
                      </a:pPr>
                      <a:r>
                        <a:rPr lang="kk-KZ" sz="1200" noProof="0" dirty="0" smtClean="0">
                          <a:latin typeface="Calibri" pitchFamily="34" charset="0"/>
                          <a:ea typeface="Times New Roman"/>
                          <a:cs typeface="Calibri" pitchFamily="34" charset="0"/>
                        </a:rPr>
                        <a:t>2.Барокко; бастау алған кезеңі, мәні мен өзіне тән белгілері;</a:t>
                      </a:r>
                    </a:p>
                    <a:p>
                      <a:pPr algn="just">
                        <a:spcAft>
                          <a:spcPts val="0"/>
                        </a:spcAft>
                      </a:pPr>
                      <a:r>
                        <a:rPr lang="kk-KZ" sz="1200" noProof="0" dirty="0" smtClean="0">
                          <a:latin typeface="Calibri" pitchFamily="34" charset="0"/>
                          <a:ea typeface="Times New Roman"/>
                          <a:cs typeface="Calibri" pitchFamily="34" charset="0"/>
                        </a:rPr>
                        <a:t>3.Классицизм: бастау алған кезеңі, мәні мен өзіне тән белгілері; 4. Осы дәуірдің</a:t>
                      </a:r>
                    </a:p>
                    <a:p>
                      <a:pPr algn="just">
                        <a:spcAft>
                          <a:spcPts val="0"/>
                        </a:spcAft>
                      </a:pPr>
                      <a:r>
                        <a:rPr lang="kk-KZ" sz="1200" noProof="0" dirty="0" smtClean="0">
                          <a:latin typeface="Calibri" pitchFamily="34" charset="0"/>
                          <a:ea typeface="Times New Roman"/>
                          <a:cs typeface="Calibri" pitchFamily="34" charset="0"/>
                        </a:rPr>
                        <a:t>әдебиеттегі, көркем сурет өнеріндегі,сәулет, саз өнерлеріндегі атақты,жарқын тұлғалары.</a:t>
                      </a:r>
                      <a:endParaRPr lang="en-US" sz="1200" noProof="0" dirty="0" smtClean="0">
                        <a:latin typeface="Calibri" pitchFamily="34" charset="0"/>
                        <a:ea typeface="Times New Roman"/>
                        <a:cs typeface="Calibri" pitchFamily="34" charset="0"/>
                      </a:endParaRPr>
                    </a:p>
                    <a:p>
                      <a:pPr algn="just">
                        <a:spcAft>
                          <a:spcPts val="0"/>
                        </a:spcAft>
                      </a:pPr>
                      <a:endParaRPr lang="kk-KZ" sz="1200" noProof="0" dirty="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noProof="0" smtClean="0">
                          <a:latin typeface="Calibri" pitchFamily="34" charset="0"/>
                          <a:ea typeface="Times New Roman"/>
                          <a:cs typeface="Calibri" pitchFamily="34" charset="0"/>
                        </a:rPr>
                        <a:t>1 апта</a:t>
                      </a:r>
                      <a:endParaRPr lang="kk-KZ" sz="1200" noProof="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noProof="0" smtClean="0">
                          <a:latin typeface="Calibri" pitchFamily="34" charset="0"/>
                          <a:ea typeface="Times New Roman"/>
                          <a:cs typeface="Calibri" pitchFamily="34" charset="0"/>
                        </a:rPr>
                        <a:t>Жазбаша жұмыс. Глоссарий;</a:t>
                      </a:r>
                    </a:p>
                    <a:p>
                      <a:pPr algn="just">
                        <a:spcAft>
                          <a:spcPts val="0"/>
                        </a:spcAft>
                      </a:pPr>
                      <a:r>
                        <a:rPr lang="kk-KZ" sz="1200" noProof="0" smtClean="0">
                          <a:latin typeface="Calibri" pitchFamily="34" charset="0"/>
                          <a:ea typeface="Times New Roman"/>
                          <a:cs typeface="Calibri" pitchFamily="34" charset="0"/>
                        </a:rPr>
                        <a:t>Эссе;</a:t>
                      </a:r>
                    </a:p>
                    <a:p>
                      <a:pPr algn="just">
                        <a:spcAft>
                          <a:spcPts val="0"/>
                        </a:spcAft>
                      </a:pPr>
                      <a:r>
                        <a:rPr lang="kk-KZ" sz="1200" noProof="0" smtClean="0">
                          <a:latin typeface="Calibri" pitchFamily="34" charset="0"/>
                          <a:ea typeface="Times New Roman"/>
                          <a:cs typeface="Calibri" pitchFamily="34" charset="0"/>
                        </a:rPr>
                        <a:t>Кроссворд құрастыру;</a:t>
                      </a:r>
                    </a:p>
                    <a:p>
                      <a:pPr algn="just">
                        <a:spcAft>
                          <a:spcPts val="0"/>
                        </a:spcAft>
                      </a:pPr>
                      <a:r>
                        <a:rPr lang="kk-KZ" sz="1200" noProof="0" smtClean="0">
                          <a:latin typeface="Calibri" pitchFamily="34" charset="0"/>
                          <a:ea typeface="Times New Roman"/>
                          <a:cs typeface="Calibri" pitchFamily="34" charset="0"/>
                        </a:rPr>
                        <a:t>топта талқылау.</a:t>
                      </a:r>
                      <a:endParaRPr lang="kk-KZ" sz="1200" noProof="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noProof="0" dirty="0" smtClean="0">
                          <a:latin typeface="Calibri" pitchFamily="34" charset="0"/>
                          <a:ea typeface="Times New Roman"/>
                          <a:cs typeface="Calibri" pitchFamily="34" charset="0"/>
                        </a:rPr>
                        <a:t>12 апта</a:t>
                      </a:r>
                      <a:endParaRPr lang="kk-KZ" sz="1200" noProof="0" dirty="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r>
              <a:tr h="1180185">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74711">
                <a:tc>
                  <a:txBody>
                    <a:bodyPr/>
                    <a:lstStyle/>
                    <a:p>
                      <a:endParaRPr lang="ru-RU" dirty="0"/>
                    </a:p>
                  </a:txBody>
                  <a:tcPr>
                    <a:lnT w="12700" cap="flat" cmpd="sng" algn="ctr">
                      <a:solidFill>
                        <a:schemeClr val="tx1"/>
                      </a:solidFill>
                      <a:prstDash val="solid"/>
                      <a:round/>
                      <a:headEnd type="none" w="med" len="med"/>
                      <a:tailEnd type="none" w="med" len="med"/>
                    </a:lnT>
                  </a:tcPr>
                </a:tc>
                <a:tc>
                  <a:txBody>
                    <a:bodyPr/>
                    <a:lstStyle/>
                    <a:p>
                      <a:pPr algn="just">
                        <a:spcAft>
                          <a:spcPts val="0"/>
                        </a:spcAft>
                      </a:pPr>
                      <a:r>
                        <a:rPr lang="kk-KZ" sz="1200" noProof="0" smtClean="0">
                          <a:latin typeface="Calibri" pitchFamily="34" charset="0"/>
                          <a:ea typeface="Times New Roman"/>
                          <a:cs typeface="Calibri" pitchFamily="34" charset="0"/>
                        </a:rPr>
                        <a:t>Тест жүргізу</a:t>
                      </a:r>
                      <a:endParaRPr lang="kk-KZ" sz="1200" noProof="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kk-KZ" sz="1200" noProof="0" dirty="0" smtClean="0">
                          <a:latin typeface="Calibri" pitchFamily="34" charset="0"/>
                          <a:ea typeface="Times New Roman"/>
                          <a:cs typeface="Calibri" pitchFamily="34" charset="0"/>
                        </a:rPr>
                        <a:t>Өтілген материалдар көлемінде оқытушы даярлаған тестер</a:t>
                      </a:r>
                      <a:endParaRPr lang="kk-KZ" sz="1200" noProof="0" dirty="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ru-MO" sz="1200">
                          <a:latin typeface="Calibri" pitchFamily="34" charset="0"/>
                          <a:ea typeface="Times New Roman"/>
                          <a:cs typeface="Calibri" pitchFamily="34" charset="0"/>
                        </a:rPr>
                        <a:t>1 сағат</a:t>
                      </a:r>
                      <a:endParaRPr lang="ru-RU" sz="120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kk-KZ" sz="1200" noProof="0" smtClean="0">
                          <a:latin typeface="Calibri" pitchFamily="34" charset="0"/>
                          <a:ea typeface="Times New Roman"/>
                          <a:cs typeface="Calibri" pitchFamily="34" charset="0"/>
                        </a:rPr>
                        <a:t>Аралық бақылау</a:t>
                      </a:r>
                      <a:endParaRPr lang="kk-KZ" sz="1200" noProof="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kk-KZ" sz="1200" noProof="0" dirty="0" smtClean="0">
                          <a:latin typeface="Calibri" pitchFamily="34" charset="0"/>
                          <a:ea typeface="Times New Roman"/>
                          <a:cs typeface="Calibri" pitchFamily="34" charset="0"/>
                        </a:rPr>
                        <a:t>12 апта</a:t>
                      </a:r>
                      <a:endParaRPr lang="kk-KZ" sz="1200" noProof="0" dirty="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tcPr>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288032"/>
          </a:xfrm>
        </p:spPr>
        <p:txBody>
          <a:bodyPr>
            <a:normAutofit fontScale="90000"/>
          </a:bodyPr>
          <a:lstStyle/>
          <a:p>
            <a:endParaRPr lang="ru-RU" dirty="0"/>
          </a:p>
        </p:txBody>
      </p:sp>
      <p:graphicFrame>
        <p:nvGraphicFramePr>
          <p:cNvPr id="4" name="Содержимое 3"/>
          <p:cNvGraphicFramePr>
            <a:graphicFrameLocks noGrp="1"/>
          </p:cNvGraphicFramePr>
          <p:nvPr>
            <p:ph idx="1"/>
          </p:nvPr>
        </p:nvGraphicFramePr>
        <p:xfrm>
          <a:off x="457200" y="476672"/>
          <a:ext cx="8147248" cy="5672648"/>
        </p:xfrm>
        <a:graphic>
          <a:graphicData uri="http://schemas.openxmlformats.org/drawingml/2006/table">
            <a:tbl>
              <a:tblPr firstRow="1" bandRow="1">
                <a:tableStyleId>{5C22544A-7EE6-4342-B048-85BDC9FD1C3A}</a:tableStyleId>
              </a:tblPr>
              <a:tblGrid>
                <a:gridCol w="442392"/>
                <a:gridCol w="792088"/>
                <a:gridCol w="4536504"/>
                <a:gridCol w="576064"/>
                <a:gridCol w="1296144"/>
                <a:gridCol w="504056"/>
              </a:tblGrid>
              <a:tr h="864096">
                <a:tc rowSpan="2">
                  <a:txBody>
                    <a:bodyPr/>
                    <a:lstStyle/>
                    <a:p>
                      <a:r>
                        <a:rPr lang="en-US" dirty="0" smtClean="0"/>
                        <a:t>12</a:t>
                      </a:r>
                      <a:endParaRPr lang="ru-RU" dirty="0"/>
                    </a:p>
                  </a:txBody>
                  <a:tcPr/>
                </a:tc>
                <a:tc>
                  <a:txBody>
                    <a:bodyPr/>
                    <a:lstStyle/>
                    <a:p>
                      <a:endParaRPr lang="ru-RU" dirty="0"/>
                    </a:p>
                  </a:txBody>
                  <a:tcPr/>
                </a:tc>
                <a:tc rowSpan="2">
                  <a:txBody>
                    <a:bodyPr/>
                    <a:lstStyle/>
                    <a:p>
                      <a:pPr algn="just">
                        <a:spcAft>
                          <a:spcPts val="0"/>
                        </a:spcAft>
                      </a:pPr>
                      <a:r>
                        <a:rPr lang="kk-KZ" sz="1200" b="0" noProof="0" smtClean="0">
                          <a:latin typeface="Calibri" pitchFamily="34" charset="0"/>
                          <a:ea typeface="Times New Roman"/>
                          <a:cs typeface="Calibri" pitchFamily="34" charset="0"/>
                        </a:rPr>
                        <a:t>ХХ ғ. Философиялық бағыттар мен мектептер: 1.белгілі американдық антрополог-ғалым Лесли Алвин Уайт-мәдениеттану ғылымының «атасы»;</a:t>
                      </a:r>
                    </a:p>
                    <a:p>
                      <a:pPr algn="just">
                        <a:spcAft>
                          <a:spcPts val="0"/>
                        </a:spcAft>
                      </a:pPr>
                      <a:r>
                        <a:rPr lang="kk-KZ" sz="1200" b="0" noProof="0" smtClean="0">
                          <a:latin typeface="Calibri" pitchFamily="34" charset="0"/>
                          <a:ea typeface="Times New Roman"/>
                          <a:cs typeface="Calibri" pitchFamily="34" charset="0"/>
                        </a:rPr>
                        <a:t>2.Батыс Еуропада-О.Шпенглер,А.Тойнби,</a:t>
                      </a:r>
                    </a:p>
                    <a:p>
                      <a:pPr algn="just">
                        <a:spcAft>
                          <a:spcPts val="0"/>
                        </a:spcAft>
                      </a:pPr>
                      <a:r>
                        <a:rPr lang="kk-KZ" sz="1200" b="0" noProof="0" smtClean="0">
                          <a:latin typeface="Calibri" pitchFamily="34" charset="0"/>
                          <a:ea typeface="Times New Roman"/>
                          <a:cs typeface="Calibri" pitchFamily="34" charset="0"/>
                        </a:rPr>
                        <a:t>Ресейде-Н.Я.Данилевский;</a:t>
                      </a:r>
                    </a:p>
                    <a:p>
                      <a:pPr algn="just">
                        <a:spcAft>
                          <a:spcPts val="0"/>
                        </a:spcAft>
                      </a:pPr>
                      <a:r>
                        <a:rPr lang="kk-KZ" sz="1200" b="0" noProof="0" smtClean="0">
                          <a:latin typeface="Calibri" pitchFamily="34" charset="0"/>
                          <a:ea typeface="Times New Roman"/>
                          <a:cs typeface="Calibri" pitchFamily="34" charset="0"/>
                        </a:rPr>
                        <a:t>3. Табиғи-натуралистік мектеп-З.Фрейд, К.Лоренц,Н.Тинберген, К.Фриш;</a:t>
                      </a:r>
                    </a:p>
                    <a:p>
                      <a:pPr algn="just">
                        <a:spcAft>
                          <a:spcPts val="0"/>
                        </a:spcAft>
                      </a:pPr>
                      <a:r>
                        <a:rPr lang="kk-KZ" sz="1200" b="0" noProof="0" smtClean="0">
                          <a:latin typeface="Calibri" pitchFamily="34" charset="0"/>
                          <a:ea typeface="Times New Roman"/>
                          <a:cs typeface="Calibri" pitchFamily="34" charset="0"/>
                        </a:rPr>
                        <a:t>4.Рәміздік мектеп-Э.Касирер,К.Л.Строс;</a:t>
                      </a:r>
                    </a:p>
                    <a:p>
                      <a:pPr algn="just">
                        <a:spcAft>
                          <a:spcPts val="0"/>
                        </a:spcAft>
                      </a:pPr>
                      <a:r>
                        <a:rPr lang="kk-KZ" sz="1200" b="0" noProof="0" smtClean="0">
                          <a:latin typeface="Calibri" pitchFamily="34" charset="0"/>
                          <a:ea typeface="Times New Roman"/>
                          <a:cs typeface="Calibri" pitchFamily="34" charset="0"/>
                        </a:rPr>
                        <a:t>5.Әлеуметтанымдық мектеп-Г.С.Элиот,П.А.Сорокин,А.Вебер,Т.Парсонс;</a:t>
                      </a:r>
                    </a:p>
                    <a:p>
                      <a:pPr algn="just">
                        <a:spcAft>
                          <a:spcPts val="0"/>
                        </a:spcAft>
                      </a:pPr>
                      <a:r>
                        <a:rPr lang="kk-KZ" sz="1200" b="0" noProof="0" smtClean="0">
                          <a:latin typeface="Calibri" pitchFamily="34" charset="0"/>
                          <a:ea typeface="Times New Roman"/>
                          <a:cs typeface="Calibri" pitchFamily="34" charset="0"/>
                        </a:rPr>
                        <a:t>6.Рим клубы-жаһандық модельдеу.</a:t>
                      </a:r>
                      <a:endParaRPr lang="kk-KZ" sz="1200" b="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smtClean="0">
                          <a:latin typeface="Calibri" pitchFamily="34" charset="0"/>
                          <a:ea typeface="Times New Roman"/>
                          <a:cs typeface="Calibri" pitchFamily="34" charset="0"/>
                        </a:rPr>
                        <a:t>1 апта</a:t>
                      </a:r>
                      <a:endParaRPr lang="kk-KZ" sz="1200" b="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smtClean="0">
                          <a:latin typeface="Calibri" pitchFamily="34" charset="0"/>
                          <a:ea typeface="Times New Roman"/>
                          <a:cs typeface="Calibri" pitchFamily="34" charset="0"/>
                        </a:rPr>
                        <a:t>Жазбаша жұмыс:реферат қорғау;</a:t>
                      </a:r>
                    </a:p>
                    <a:p>
                      <a:pPr algn="just">
                        <a:spcAft>
                          <a:spcPts val="0"/>
                        </a:spcAft>
                      </a:pPr>
                      <a:r>
                        <a:rPr lang="kk-KZ" sz="1200" b="0" noProof="0" smtClean="0">
                          <a:latin typeface="Calibri" pitchFamily="34" charset="0"/>
                          <a:ea typeface="Times New Roman"/>
                          <a:cs typeface="Calibri" pitchFamily="34" charset="0"/>
                        </a:rPr>
                        <a:t>Қысқаша баяндамалар жасау, топта талқылау.</a:t>
                      </a:r>
                      <a:endParaRPr lang="kk-KZ" sz="1200" b="0" noProof="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b="0" noProof="0" dirty="0" smtClean="0">
                          <a:latin typeface="Calibri" pitchFamily="34" charset="0"/>
                          <a:ea typeface="Times New Roman"/>
                          <a:cs typeface="Calibri" pitchFamily="34" charset="0"/>
                        </a:rPr>
                        <a:t>13 апта</a:t>
                      </a:r>
                      <a:endParaRPr lang="kk-KZ" sz="1200" b="0" noProof="0" dirty="0">
                        <a:latin typeface="Calibri" pitchFamily="34" charset="0"/>
                        <a:ea typeface="Times New Roman"/>
                        <a:cs typeface="Calibri" pitchFamily="34" charset="0"/>
                      </a:endParaRPr>
                    </a:p>
                  </a:txBody>
                  <a:tcPr marL="68580" marR="68580" marT="0" marB="0"/>
                </a:tc>
              </a:tr>
              <a:tr h="481304">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81304">
                <a:tc rowSpan="2">
                  <a:txBody>
                    <a:bodyPr/>
                    <a:lstStyle/>
                    <a:p>
                      <a:r>
                        <a:rPr lang="en-US" dirty="0" smtClean="0"/>
                        <a:t>13</a:t>
                      </a:r>
                      <a:endParaRPr lang="ru-RU" dirty="0"/>
                    </a:p>
                  </a:txBody>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b="1" dirty="0">
                          <a:latin typeface="Calibri" pitchFamily="34" charset="0"/>
                          <a:cs typeface="Calibri" pitchFamily="34" charset="0"/>
                        </a:rPr>
                        <a:t>1.Андронов мәдениеті;</a:t>
                      </a:r>
                      <a:endParaRPr lang="ru-RU" sz="1200" b="1" dirty="0">
                        <a:latin typeface="Calibri" pitchFamily="34" charset="0"/>
                        <a:cs typeface="Calibri" pitchFamily="34" charset="0"/>
                      </a:endParaRPr>
                    </a:p>
                    <a:p>
                      <a:pPr algn="just">
                        <a:spcAft>
                          <a:spcPts val="0"/>
                        </a:spcAft>
                      </a:pPr>
                      <a:r>
                        <a:rPr lang="kk-KZ" sz="1200" dirty="0">
                          <a:latin typeface="Calibri" pitchFamily="34" charset="0"/>
                          <a:ea typeface="Times New Roman"/>
                          <a:cs typeface="Calibri" pitchFamily="34" charset="0"/>
                        </a:rPr>
                        <a:t>2.Ежелгі сақтар тарихы мен мәдениеті;</a:t>
                      </a:r>
                      <a:endParaRPr lang="ru-RU" sz="1200" dirty="0">
                        <a:latin typeface="Calibri" pitchFamily="34" charset="0"/>
                        <a:ea typeface="Times New Roman"/>
                        <a:cs typeface="Calibri" pitchFamily="34" charset="0"/>
                      </a:endParaRPr>
                    </a:p>
                    <a:p>
                      <a:pPr algn="just">
                        <a:spcAft>
                          <a:spcPts val="0"/>
                        </a:spcAft>
                      </a:pPr>
                      <a:r>
                        <a:rPr lang="kk-KZ" sz="1200" dirty="0">
                          <a:latin typeface="Calibri" pitchFamily="34" charset="0"/>
                          <a:ea typeface="Times New Roman"/>
                          <a:cs typeface="Calibri" pitchFamily="34" charset="0"/>
                        </a:rPr>
                        <a:t>3.Қазақстанның ертедегі мәдени ескерткіштері-Тамғалы таңбалары.</a:t>
                      </a:r>
                      <a:endParaRPr lang="ru-RU" sz="1200" dirty="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a:latin typeface="Calibri" pitchFamily="34" charset="0"/>
                          <a:ea typeface="Times New Roman"/>
                          <a:cs typeface="Calibri" pitchFamily="34" charset="0"/>
                        </a:rPr>
                        <a:t>1 апта</a:t>
                      </a:r>
                      <a:endParaRPr lang="ru-RU" sz="120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a:latin typeface="Calibri" pitchFamily="34" charset="0"/>
                          <a:ea typeface="Times New Roman"/>
                          <a:cs typeface="Calibri" pitchFamily="34" charset="0"/>
                        </a:rPr>
                        <a:t>Жазбаша жұмыс:реферат қорғау, топта пікір алмасу</a:t>
                      </a:r>
                      <a:endParaRPr lang="ru-RU" sz="1200">
                        <a:latin typeface="Calibri" pitchFamily="34" charset="0"/>
                        <a:ea typeface="Times New Roman"/>
                        <a:cs typeface="Calibri" pitchFamily="34" charset="0"/>
                      </a:endParaRPr>
                    </a:p>
                  </a:txBody>
                  <a:tcPr marL="68580" marR="68580" marT="0" marB="0"/>
                </a:tc>
                <a:tc rowSpan="2">
                  <a:txBody>
                    <a:bodyPr/>
                    <a:lstStyle/>
                    <a:p>
                      <a:pPr algn="just">
                        <a:spcAft>
                          <a:spcPts val="0"/>
                        </a:spcAft>
                      </a:pPr>
                      <a:r>
                        <a:rPr lang="kk-KZ" sz="1200" dirty="0">
                          <a:latin typeface="Calibri" pitchFamily="34" charset="0"/>
                          <a:ea typeface="Times New Roman"/>
                          <a:cs typeface="Calibri" pitchFamily="34" charset="0"/>
                        </a:rPr>
                        <a:t>14апта</a:t>
                      </a:r>
                      <a:endParaRPr lang="ru-RU" sz="1200" dirty="0">
                        <a:latin typeface="Calibri" pitchFamily="34" charset="0"/>
                        <a:ea typeface="Times New Roman"/>
                        <a:cs typeface="Calibri" pitchFamily="34" charset="0"/>
                      </a:endParaRPr>
                    </a:p>
                  </a:txBody>
                  <a:tcPr marL="68580" marR="68580" marT="0" marB="0"/>
                </a:tc>
              </a:tr>
              <a:tr h="459344">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81304">
                <a:tc rowSpan="2">
                  <a:txBody>
                    <a:bodyPr/>
                    <a:lstStyle/>
                    <a:p>
                      <a:r>
                        <a:rPr lang="en-US" dirty="0" smtClean="0"/>
                        <a:t>14</a:t>
                      </a:r>
                      <a:endParaRPr lang="ru-RU" dirty="0"/>
                    </a:p>
                  </a:txBody>
                  <a:tcPr>
                    <a:lnB w="12700" cap="flat" cmpd="sng" algn="ctr">
                      <a:solidFill>
                        <a:schemeClr val="tx1"/>
                      </a:solidFill>
                      <a:prstDash val="solid"/>
                      <a:round/>
                      <a:headEnd type="none" w="med" len="med"/>
                      <a:tailEnd type="none" w="med" len="med"/>
                    </a:lnB>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tc>
                <a:tc rowSpan="2">
                  <a:txBody>
                    <a:bodyPr/>
                    <a:lstStyle/>
                    <a:p>
                      <a:pPr algn="just">
                        <a:spcAft>
                          <a:spcPts val="0"/>
                        </a:spcAft>
                      </a:pPr>
                      <a:r>
                        <a:rPr lang="kk-KZ" sz="1200" noProof="0" dirty="0" smtClean="0">
                          <a:latin typeface="Calibri" pitchFamily="34" charset="0"/>
                          <a:ea typeface="Times New Roman"/>
                          <a:cs typeface="Calibri" pitchFamily="34" charset="0"/>
                        </a:rPr>
                        <a:t>1.Араб-мұсылман Ренессансы</a:t>
                      </a:r>
                    </a:p>
                    <a:p>
                      <a:pPr algn="just">
                        <a:spcAft>
                          <a:spcPts val="0"/>
                        </a:spcAft>
                      </a:pPr>
                      <a:r>
                        <a:rPr lang="kk-KZ" sz="1200" noProof="0" dirty="0" smtClean="0">
                          <a:latin typeface="Calibri" pitchFamily="34" charset="0"/>
                          <a:ea typeface="Times New Roman"/>
                          <a:cs typeface="Calibri" pitchFamily="34" charset="0"/>
                        </a:rPr>
                        <a:t>(Ж.Баласағұн,М.Кашғари,</a:t>
                      </a:r>
                    </a:p>
                    <a:p>
                      <a:pPr algn="just">
                        <a:spcAft>
                          <a:spcPts val="0"/>
                        </a:spcAft>
                      </a:pPr>
                      <a:r>
                        <a:rPr lang="kk-KZ" sz="1200" noProof="0" dirty="0" smtClean="0">
                          <a:latin typeface="Calibri" pitchFamily="34" charset="0"/>
                          <a:ea typeface="Times New Roman"/>
                          <a:cs typeface="Calibri" pitchFamily="34" charset="0"/>
                        </a:rPr>
                        <a:t>М.Х.Дулати); </a:t>
                      </a:r>
                    </a:p>
                    <a:p>
                      <a:pPr algn="just">
                        <a:spcAft>
                          <a:spcPts val="0"/>
                        </a:spcAft>
                      </a:pPr>
                      <a:r>
                        <a:rPr lang="kk-KZ" sz="1200" noProof="0" dirty="0" smtClean="0">
                          <a:latin typeface="Calibri" pitchFamily="34" charset="0"/>
                          <a:ea typeface="Times New Roman"/>
                          <a:cs typeface="Calibri" pitchFamily="34" charset="0"/>
                        </a:rPr>
                        <a:t>2.Ұлы Жібек жолы – мәдениет феномені ретінде.(Марко Поло, Рубрук, П.Карпини)</a:t>
                      </a:r>
                      <a:endParaRPr lang="kk-KZ" sz="1200" noProof="0" dirty="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noProof="0" smtClean="0">
                          <a:latin typeface="Calibri" pitchFamily="34" charset="0"/>
                          <a:ea typeface="Times New Roman"/>
                          <a:cs typeface="Calibri" pitchFamily="34" charset="0"/>
                        </a:rPr>
                        <a:t>1 апта</a:t>
                      </a:r>
                      <a:endParaRPr lang="kk-KZ" sz="1200" noProof="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kk-KZ" sz="1200" noProof="0" smtClean="0">
                        <a:latin typeface="Calibri" pitchFamily="34" charset="0"/>
                        <a:ea typeface="Times New Roman"/>
                        <a:cs typeface="Calibri" pitchFamily="34" charset="0"/>
                      </a:endParaRPr>
                    </a:p>
                    <a:p>
                      <a:pPr algn="just">
                        <a:spcAft>
                          <a:spcPts val="0"/>
                        </a:spcAft>
                      </a:pPr>
                      <a:r>
                        <a:rPr lang="kk-KZ" sz="1200" noProof="0" smtClean="0">
                          <a:latin typeface="Calibri" pitchFamily="34" charset="0"/>
                          <a:ea typeface="Times New Roman"/>
                          <a:cs typeface="Calibri" pitchFamily="34" charset="0"/>
                        </a:rPr>
                        <a:t>Жазбаша жұмыс: реферат қорғау, эссе,</a:t>
                      </a:r>
                    </a:p>
                    <a:p>
                      <a:pPr algn="just">
                        <a:spcAft>
                          <a:spcPts val="0"/>
                        </a:spcAft>
                      </a:pPr>
                      <a:r>
                        <a:rPr lang="kk-KZ" sz="1200" noProof="0" smtClean="0">
                          <a:latin typeface="Calibri" pitchFamily="34" charset="0"/>
                          <a:ea typeface="Times New Roman"/>
                          <a:cs typeface="Calibri" pitchFamily="34" charset="0"/>
                        </a:rPr>
                        <a:t>газет құрастыру,</a:t>
                      </a:r>
                    </a:p>
                    <a:p>
                      <a:pPr algn="just">
                        <a:spcAft>
                          <a:spcPts val="0"/>
                        </a:spcAft>
                      </a:pPr>
                      <a:r>
                        <a:rPr lang="kk-KZ" sz="1200" noProof="0" smtClean="0">
                          <a:latin typeface="Calibri" pitchFamily="34" charset="0"/>
                          <a:ea typeface="Times New Roman"/>
                          <a:cs typeface="Calibri" pitchFamily="34" charset="0"/>
                        </a:rPr>
                        <a:t>топта талқылап, пікір алысу.</a:t>
                      </a:r>
                      <a:endParaRPr lang="kk-KZ" sz="1200" noProof="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noProof="0" dirty="0" smtClean="0">
                          <a:latin typeface="Calibri" pitchFamily="34" charset="0"/>
                          <a:ea typeface="Times New Roman"/>
                          <a:cs typeface="Calibri" pitchFamily="34" charset="0"/>
                        </a:rPr>
                        <a:t>15 апта</a:t>
                      </a:r>
                      <a:endParaRPr lang="kk-KZ" sz="1200" noProof="0" dirty="0">
                        <a:latin typeface="Calibri" pitchFamily="34" charset="0"/>
                        <a:ea typeface="Times New Roman"/>
                        <a:cs typeface="Calibri" pitchFamily="34" charset="0"/>
                      </a:endParaRPr>
                    </a:p>
                  </a:txBody>
                  <a:tcPr marL="68580" marR="68580" marT="0" marB="0">
                    <a:lnB w="12700" cap="flat" cmpd="sng" algn="ctr">
                      <a:solidFill>
                        <a:schemeClr val="tx1"/>
                      </a:solidFill>
                      <a:prstDash val="solid"/>
                      <a:round/>
                      <a:headEnd type="none" w="med" len="med"/>
                      <a:tailEnd type="none" w="med" len="med"/>
                    </a:lnB>
                  </a:tcPr>
                </a:tc>
              </a:tr>
              <a:tr h="958856">
                <a:tc vMerge="1">
                  <a:txBody>
                    <a:bodyPr/>
                    <a:lstStyle/>
                    <a:p>
                      <a:endParaRPr lang="ru-RU"/>
                    </a:p>
                  </a:txBody>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B w="12700" cap="flat" cmpd="sng" algn="ctr">
                      <a:solidFill>
                        <a:schemeClr val="tx1"/>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74711">
                <a:tc>
                  <a:txBody>
                    <a:bodyPr/>
                    <a:lstStyle/>
                    <a:p>
                      <a:r>
                        <a:rPr lang="en-US" dirty="0" smtClean="0"/>
                        <a:t>15</a:t>
                      </a:r>
                      <a:endParaRPr lang="ru-RU"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MO" sz="1200" kern="1200" dirty="0" smtClean="0">
                          <a:solidFill>
                            <a:schemeClr val="dk1"/>
                          </a:solidFill>
                          <a:latin typeface="Calibri" pitchFamily="34" charset="0"/>
                          <a:ea typeface="+mn-ea"/>
                          <a:cs typeface="Calibri" pitchFamily="34" charset="0"/>
                        </a:rPr>
                        <a:t>МӨЖ-1</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dirty="0">
                          <a:latin typeface="Calibri" pitchFamily="34" charset="0"/>
                          <a:ea typeface="Times New Roman"/>
                          <a:cs typeface="Calibri" pitchFamily="34" charset="0"/>
                        </a:rPr>
                        <a:t>1. Қазақ мәдениетінің бастаулары.</a:t>
                      </a:r>
                      <a:endParaRPr lang="ru-RU" sz="1200" dirty="0">
                        <a:latin typeface="Calibri" pitchFamily="34" charset="0"/>
                        <a:ea typeface="Times New Roman"/>
                        <a:cs typeface="Calibri" pitchFamily="34" charset="0"/>
                      </a:endParaRPr>
                    </a:p>
                    <a:p>
                      <a:pPr algn="just">
                        <a:spcAft>
                          <a:spcPts val="0"/>
                        </a:spcAft>
                      </a:pPr>
                      <a:r>
                        <a:rPr lang="kk-KZ" sz="1200" dirty="0">
                          <a:latin typeface="Calibri" pitchFamily="34" charset="0"/>
                          <a:ea typeface="Times New Roman"/>
                          <a:cs typeface="Calibri" pitchFamily="34" charset="0"/>
                        </a:rPr>
                        <a:t>Еуразиялық кеңістіктегі номадтар мәдениетіне байланысты түрлі көзқарастарға ғылыми сараптама.</a:t>
                      </a:r>
                      <a:endParaRPr lang="ru-RU" sz="1200" dirty="0">
                        <a:latin typeface="Calibri" pitchFamily="34" charset="0"/>
                        <a:ea typeface="Times New Roman"/>
                        <a:cs typeface="Calibri" pitchFamily="34" charset="0"/>
                      </a:endParaRPr>
                    </a:p>
                    <a:p>
                      <a:pPr algn="just">
                        <a:spcAft>
                          <a:spcPts val="0"/>
                        </a:spcAft>
                      </a:pPr>
                      <a:r>
                        <a:rPr lang="kk-KZ" sz="1200" dirty="0">
                          <a:latin typeface="Calibri" pitchFamily="34" charset="0"/>
                          <a:ea typeface="Times New Roman"/>
                          <a:cs typeface="Calibri" pitchFamily="34" charset="0"/>
                        </a:rPr>
                        <a:t>1. Қазіргі таңдағы қазақ мәдениеті: проблемалары, дамуы, болашағы жайлы ой-пікірлер.</a:t>
                      </a:r>
                      <a:endParaRPr lang="ru-RU" sz="1200" dirty="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a:latin typeface="Calibri" pitchFamily="34" charset="0"/>
                          <a:ea typeface="Times New Roman"/>
                          <a:cs typeface="Calibri" pitchFamily="34" charset="0"/>
                        </a:rPr>
                        <a:t>1 апта</a:t>
                      </a:r>
                      <a:endParaRPr lang="ru-RU" sz="120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kk-KZ" sz="1200">
                        <a:latin typeface="Calibri" pitchFamily="34" charset="0"/>
                        <a:ea typeface="Times New Roman"/>
                        <a:cs typeface="Calibri" pitchFamily="34" charset="0"/>
                      </a:endParaRPr>
                    </a:p>
                    <a:p>
                      <a:pPr algn="just">
                        <a:spcAft>
                          <a:spcPts val="0"/>
                        </a:spcAft>
                      </a:pPr>
                      <a:r>
                        <a:rPr lang="kk-KZ" sz="1200">
                          <a:latin typeface="Calibri" pitchFamily="34" charset="0"/>
                          <a:ea typeface="Times New Roman"/>
                          <a:cs typeface="Calibri" pitchFamily="34" charset="0"/>
                        </a:rPr>
                        <a:t>Жазбаша жұмыс: реферат қорғау, эссе,</a:t>
                      </a:r>
                      <a:endParaRPr lang="ru-RU" sz="1200">
                        <a:latin typeface="Calibri" pitchFamily="34" charset="0"/>
                        <a:ea typeface="Times New Roman"/>
                        <a:cs typeface="Calibri" pitchFamily="34" charset="0"/>
                      </a:endParaRPr>
                    </a:p>
                    <a:p>
                      <a:pPr algn="just">
                        <a:spcAft>
                          <a:spcPts val="0"/>
                        </a:spcAft>
                      </a:pPr>
                      <a:r>
                        <a:rPr lang="kk-KZ" sz="1200">
                          <a:latin typeface="Calibri" pitchFamily="34" charset="0"/>
                          <a:ea typeface="Times New Roman"/>
                          <a:cs typeface="Calibri" pitchFamily="34" charset="0"/>
                        </a:rPr>
                        <a:t>газет құрастыру,</a:t>
                      </a:r>
                      <a:endParaRPr lang="ru-RU" sz="1200">
                        <a:latin typeface="Calibri" pitchFamily="34" charset="0"/>
                        <a:ea typeface="Times New Roman"/>
                        <a:cs typeface="Calibri" pitchFamily="34" charset="0"/>
                      </a:endParaRPr>
                    </a:p>
                    <a:p>
                      <a:pPr algn="just">
                        <a:spcAft>
                          <a:spcPts val="0"/>
                        </a:spcAft>
                      </a:pPr>
                      <a:r>
                        <a:rPr lang="kk-KZ" sz="1200">
                          <a:latin typeface="Calibri" pitchFamily="34" charset="0"/>
                          <a:ea typeface="Times New Roman"/>
                          <a:cs typeface="Calibri" pitchFamily="34" charset="0"/>
                        </a:rPr>
                        <a:t>топта талқылап, пікір алысу.</a:t>
                      </a:r>
                      <a:endParaRPr lang="ru-RU" sz="120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kk-KZ" sz="1200" dirty="0">
                          <a:latin typeface="Calibri" pitchFamily="34" charset="0"/>
                          <a:ea typeface="Times New Roman"/>
                          <a:cs typeface="Calibri" pitchFamily="34" charset="0"/>
                        </a:rPr>
                        <a:t>16 апта</a:t>
                      </a:r>
                      <a:endParaRPr lang="ru-RU" sz="1200" dirty="0">
                        <a:latin typeface="Calibri" pitchFamily="34" charset="0"/>
                        <a:ea typeface="Times New Roman"/>
                        <a:cs typeface="Calibri"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4711">
                <a:tc>
                  <a:txBody>
                    <a:bodyPr/>
                    <a:lstStyle/>
                    <a:p>
                      <a:endParaRPr lang="ru-RU" dirty="0"/>
                    </a:p>
                  </a:txBody>
                  <a:tcPr>
                    <a:lnT w="12700" cap="flat" cmpd="sng" algn="ctr">
                      <a:solidFill>
                        <a:schemeClr val="tx1"/>
                      </a:solidFill>
                      <a:prstDash val="solid"/>
                      <a:round/>
                      <a:headEnd type="none" w="med" len="med"/>
                      <a:tailEnd type="none" w="med" len="med"/>
                    </a:lnT>
                  </a:tcPr>
                </a:tc>
                <a:tc>
                  <a:txBody>
                    <a:bodyPr/>
                    <a:lstStyle/>
                    <a:p>
                      <a:r>
                        <a:rPr lang="ru-MO" sz="1200" kern="1200" dirty="0" smtClean="0">
                          <a:solidFill>
                            <a:schemeClr val="dk1"/>
                          </a:solidFill>
                          <a:latin typeface="Calibri" pitchFamily="34" charset="0"/>
                          <a:ea typeface="+mn-ea"/>
                          <a:cs typeface="Calibri" pitchFamily="34" charset="0"/>
                        </a:rPr>
                        <a:t>МӨЖ-2</a:t>
                      </a:r>
                      <a:endParaRPr lang="ru-RU" sz="1200" dirty="0">
                        <a:latin typeface="Calibri" pitchFamily="34" charset="0"/>
                        <a:cs typeface="Calibri" pitchFamily="34" charset="0"/>
                      </a:endParaRPr>
                    </a:p>
                  </a:txBody>
                  <a:tcPr>
                    <a:lnT w="12700" cap="flat" cmpd="sng" algn="ctr">
                      <a:solidFill>
                        <a:schemeClr val="tx1"/>
                      </a:solidFill>
                      <a:prstDash val="solid"/>
                      <a:round/>
                      <a:headEnd type="none" w="med" len="med"/>
                      <a:tailEnd type="none" w="med" len="med"/>
                    </a:lnT>
                  </a:tcPr>
                </a:tc>
                <a:tc vMerge="1">
                  <a:txBody>
                    <a:bodyPr/>
                    <a:lstStyle/>
                    <a:p>
                      <a:endParaRPr lang="ru-RU"/>
                    </a:p>
                  </a:txBody>
                  <a:tcPr>
                    <a:lnT w="12700" cap="flat" cmpd="sng" algn="ctr">
                      <a:solidFill>
                        <a:schemeClr val="tx1"/>
                      </a:solidFill>
                      <a:prstDash val="solid"/>
                      <a:round/>
                      <a:headEnd type="none" w="med" len="med"/>
                      <a:tailEnd type="none" w="med" len="med"/>
                    </a:lnT>
                  </a:tcPr>
                </a:tc>
                <a:tc vMerge="1">
                  <a:txBody>
                    <a:bodyPr/>
                    <a:lstStyle/>
                    <a:p>
                      <a:endParaRPr lang="ru-RU"/>
                    </a:p>
                  </a:txBody>
                  <a:tcPr>
                    <a:lnT w="12700" cap="flat" cmpd="sng" algn="ctr">
                      <a:solidFill>
                        <a:schemeClr val="tx1"/>
                      </a:solidFill>
                      <a:prstDash val="solid"/>
                      <a:round/>
                      <a:headEnd type="none" w="med" len="med"/>
                      <a:tailEnd type="none" w="med" len="med"/>
                    </a:lnT>
                  </a:tcPr>
                </a:tc>
                <a:tc vMerge="1">
                  <a:txBody>
                    <a:bodyPr/>
                    <a:lstStyle/>
                    <a:p>
                      <a:endParaRPr lang="ru-RU"/>
                    </a:p>
                  </a:txBody>
                  <a:tcPr>
                    <a:lnT w="12700" cap="flat" cmpd="sng" algn="ctr">
                      <a:solidFill>
                        <a:schemeClr val="tx1"/>
                      </a:solidFill>
                      <a:prstDash val="solid"/>
                      <a:round/>
                      <a:headEnd type="none" w="med" len="med"/>
                      <a:tailEnd type="none" w="med" len="med"/>
                    </a:lnT>
                  </a:tcPr>
                </a:tc>
                <a:tc vMerge="1">
                  <a:txBody>
                    <a:bodyPr/>
                    <a:lstStyle/>
                    <a:p>
                      <a:endParaRPr lang="ru-RU"/>
                    </a:p>
                  </a:txBody>
                  <a:tcPr>
                    <a:lnT w="12700" cap="flat" cmpd="sng" algn="ctr">
                      <a:solidFill>
                        <a:schemeClr val="tx1"/>
                      </a:solidFill>
                      <a:prstDash val="solid"/>
                      <a:round/>
                      <a:headEnd type="none" w="med" len="med"/>
                      <a:tailEnd type="none" w="med" len="med"/>
                    </a:lnT>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bwMode="auto">
          <a:xfrm>
            <a:off x="323528" y="233138"/>
            <a:ext cx="8568952" cy="575542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7200" algn="l" defTabSz="914400" rtl="0" eaLnBrk="1" fontAlgn="base" latinLnBrk="0" hangingPunct="1">
              <a:lnSpc>
                <a:spcPct val="100000"/>
              </a:lnSpc>
              <a:spcBef>
                <a:spcPts val="600"/>
              </a:spcBef>
              <a:spcAft>
                <a:spcPct val="0"/>
              </a:spcAft>
              <a:buClrTx/>
              <a:buSzTx/>
              <a:buFontTx/>
              <a:buNone/>
              <a:tabLst/>
            </a:pPr>
            <a:r>
              <a:rPr kumimoji="0" lang="kk-KZ" sz="1200" b="1" i="0" u="none" strike="noStrike" cap="none" normalizeH="0" baseline="0" dirty="0" smtClean="0">
                <a:ln>
                  <a:noFill/>
                </a:ln>
                <a:solidFill>
                  <a:schemeClr val="tx1"/>
                </a:solidFill>
                <a:effectLst/>
                <a:latin typeface="Calibri" pitchFamily="34" charset="0"/>
                <a:cs typeface="Calibri" pitchFamily="34" charset="0"/>
              </a:rPr>
              <a:t>Негізгі  әдебиеттер:</a:t>
            </a:r>
            <a:br>
              <a:rPr kumimoji="0" lang="kk-KZ" sz="1200" b="1" i="0" u="none" strike="noStrike" cap="none" normalizeH="0" baseline="0" dirty="0" smtClean="0">
                <a:ln>
                  <a:noFill/>
                </a:ln>
                <a:solidFill>
                  <a:schemeClr val="tx1"/>
                </a:solidFill>
                <a:effectLst/>
                <a:latin typeface="Calibri" pitchFamily="34" charset="0"/>
                <a:cs typeface="Calibri" pitchFamily="34" charset="0"/>
              </a:rPr>
            </a:br>
            <a:r>
              <a:rPr lang="kk-KZ" sz="1200" b="1" dirty="0" smtClean="0">
                <a:latin typeface="Calibri" pitchFamily="34" charset="0"/>
                <a:cs typeface="Calibri" pitchFamily="34" charset="0"/>
              </a:rPr>
              <a:t/>
            </a:r>
            <a:br>
              <a:rPr lang="kk-KZ" sz="1200" b="1" dirty="0" smtClean="0">
                <a:latin typeface="Calibri" pitchFamily="34" charset="0"/>
                <a:cs typeface="Calibri" pitchFamily="34" charset="0"/>
              </a:rPr>
            </a:br>
            <a:r>
              <a:rPr lang="kk-KZ" sz="1200" b="1"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Мәдениеттану: жоғары оқу орынд. студенттеріне арн. оқулық / [Н. Г. Багдасарьян және т. б.]; ҚР білім және ғылым м-гі, әл-Фараби атын. ҚазҰУ.- Алматы: Қазақ ун-ті, 2006.- 313, [3]</a:t>
            </a:r>
            <a:b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2.Мәдениеттану пәнінің бағдарламасы: Жоғары оқу орынд. студенттеріне арн. / ҚР білім м-гі; [Құраст. : Қ. М. Сатыбалдина, С. Т. Темірбеков, Ж. М. Мүтәліпов ж/е т. б.].- Алматы: Респ. бас. каб., 1995.- 30 б.</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3.Мәдениеттану сөздігі/ [Құраст.: Т. Х. Ғабитов, Ә. Ә. Қодар, Ә. Б. Наурызбаева ж/е т. б.].- Алматы: Сорос - Қазақстан қоры, 2001.- 324, [8] б.</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ISBN 9965-520-72-0: 300 т., 1000 дана.</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4. Әлемдік мәдениеттану ой-санасы: 10 томдық / [құраст. З. Ж. Наурызбаева, Ш. Ә. Нұрпейісова].- Алматы: Жазушы, 2005.- (Мәдени мұра). </a:t>
            </a:r>
            <a:r>
              <a:rPr lang="kk-KZ" sz="1200" dirty="0" smtClean="0">
                <a:latin typeface="Calibri" pitchFamily="34" charset="0"/>
                <a:cs typeface="Calibri" pitchFamily="34" charset="0"/>
              </a:rPr>
              <a:t/>
            </a:r>
            <a:br>
              <a:rPr lang="kk-KZ" sz="1200" dirty="0" smtClean="0">
                <a:latin typeface="Calibri" pitchFamily="34" charset="0"/>
                <a:cs typeface="Calibri" pitchFamily="34" charset="0"/>
              </a:rPr>
            </a:br>
            <a:r>
              <a:rPr lang="kk-KZ" sz="1200" dirty="0" smtClean="0">
                <a:latin typeface="Calibri" pitchFamily="34"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5. Ғабитов, Т.Х. 	Мәдениеттану: [жоғары оқу орынд. студенттеріне арн. оқулық] / Тұрсын Хафизұлы Ғабитов, Жүсіп Мүтәліпов, Ақтолқын Құлсариева.- Толық. 4-бас.- Алматы: Раритет, 2005.- 412, [4] б.</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6.Ғабитов, Т.Х. 	Мәдениеттану [CD-R</a:t>
            </a: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оқу-метод. кешені / Тұрсын Хафизұлы Ғабитов.- Алматы: ҚазМУ, 2007.- 80 min/700 mb. </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7.Бейбіт мәдениет жолында – 2000. 200т.00т.</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8.Қазақ мәдениеті: зерттеулер мен ізденістер. Казахская культура: исследования и поиски. – Алматы:2000. 370 тг</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Қосымша әдебиеттер:</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1.Қазақстандағы қазіргі мәдениеттану парадигмалары т 10. 2006. 781т.</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2.Мәдени-философиялық энциклопедия сөздік. Алматы:2004. 1150т.</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3.Мәдениет және ориентализм. Т.5. – 2006.781т.</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4.Мәдениеттану негіздері. Алматы:2001.</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5.Мәдениеттану. Алматы:Қаз. Университеті 2006</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l" defTabSz="914400" rtl="0" eaLnBrk="0" fontAlgn="base" latinLnBrk="0" hangingPunct="0">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6. Сатершинов Б.М. Қазақстан мәдениетінің тарихы мен теориясының кейбір мәселелері. Алматы:2001.</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80728"/>
            <a:ext cx="8640960" cy="5544616"/>
          </a:xfrm>
        </p:spPr>
        <p:txBody>
          <a:bodyPr>
            <a:normAutofit fontScale="90000"/>
          </a:bodyPr>
          <a:lstStyle/>
          <a:p>
            <a:pPr indent="457200" algn="l">
              <a:spcBef>
                <a:spcPts val="600"/>
              </a:spcBef>
            </a:pPr>
            <a:r>
              <a:rPr lang="kk-KZ" sz="1300" b="1" cap="all" dirty="0" smtClean="0"/>
              <a:t>Семинар сабақтарының жоспары</a:t>
            </a:r>
            <a:r>
              <a:rPr lang="kk-KZ" sz="1300" dirty="0" smtClean="0"/>
              <a:t/>
            </a:r>
            <a:br>
              <a:rPr lang="kk-KZ" sz="1300" dirty="0" smtClean="0"/>
            </a:br>
            <a:r>
              <a:rPr lang="kk-KZ" sz="1300" b="1" cap="all" dirty="0" smtClean="0"/>
              <a:t> </a:t>
            </a:r>
            <a:r>
              <a:rPr lang="kk-KZ" sz="1300" dirty="0" smtClean="0"/>
              <a:t/>
            </a:r>
            <a:br>
              <a:rPr lang="kk-KZ" sz="1300" dirty="0" smtClean="0"/>
            </a:br>
            <a:r>
              <a:rPr lang="kk-KZ" sz="1300" b="1" dirty="0" smtClean="0"/>
              <a:t> Бірінші тақырып. Мәдени типология  пәні және оның қоғамда алатын орны.</a:t>
            </a:r>
            <a:r>
              <a:rPr lang="kk-KZ" sz="1300" dirty="0" smtClean="0"/>
              <a:t/>
            </a:r>
            <a:br>
              <a:rPr lang="kk-KZ" sz="1300" dirty="0" smtClean="0"/>
            </a:br>
            <a:r>
              <a:rPr lang="kk-KZ" sz="1300" b="1" dirty="0" smtClean="0"/>
              <a:t>Тапсырма:</a:t>
            </a:r>
            <a:r>
              <a:rPr lang="kk-KZ" sz="1300" dirty="0" smtClean="0"/>
              <a:t/>
            </a:r>
            <a:br>
              <a:rPr lang="kk-KZ" sz="1300" dirty="0" smtClean="0"/>
            </a:br>
            <a:r>
              <a:rPr lang="kk-KZ" sz="1300" b="1" dirty="0" smtClean="0"/>
              <a:t>1</a:t>
            </a:r>
            <a:r>
              <a:rPr lang="kk-KZ" sz="1300" dirty="0" smtClean="0"/>
              <a:t>. Мәдениеттілік пен өркениеттілік</a:t>
            </a:r>
            <a:br>
              <a:rPr lang="kk-KZ" sz="1300" dirty="0" smtClean="0"/>
            </a:br>
            <a:r>
              <a:rPr lang="kk-KZ" sz="1300" dirty="0" smtClean="0"/>
              <a:t>2. Адам және мәдениет</a:t>
            </a:r>
            <a:br>
              <a:rPr lang="kk-KZ" sz="1300" dirty="0" smtClean="0"/>
            </a:br>
            <a:r>
              <a:rPr lang="kk-KZ" sz="1300" dirty="0" smtClean="0"/>
              <a:t>3. Мәдениеттер типологиясы</a:t>
            </a:r>
            <a:br>
              <a:rPr lang="kk-KZ" sz="1300" dirty="0" smtClean="0"/>
            </a:br>
            <a:r>
              <a:rPr lang="kk-KZ" sz="1300" dirty="0" smtClean="0"/>
              <a:t>4. Шығыс пен Батыс: мәдениеттер сұхбаты</a:t>
            </a:r>
            <a:br>
              <a:rPr lang="kk-KZ" sz="1300" dirty="0" smtClean="0"/>
            </a:br>
            <a:r>
              <a:rPr lang="kk-KZ" sz="1300" b="1" dirty="0" smtClean="0"/>
              <a:t>Екінші тақырып.  Архаикалық мәдениет.</a:t>
            </a:r>
            <a:r>
              <a:rPr lang="kk-KZ" sz="1300" dirty="0" smtClean="0"/>
              <a:t/>
            </a:r>
            <a:br>
              <a:rPr lang="kk-KZ" sz="1300" dirty="0" smtClean="0"/>
            </a:br>
            <a:r>
              <a:rPr lang="kk-KZ" sz="1300" b="1" dirty="0" smtClean="0"/>
              <a:t>Тапсырма:</a:t>
            </a:r>
            <a:r>
              <a:rPr lang="kk-KZ" sz="1300" dirty="0" smtClean="0"/>
              <a:t/>
            </a:r>
            <a:br>
              <a:rPr lang="kk-KZ" sz="1300" dirty="0" smtClean="0"/>
            </a:br>
            <a:r>
              <a:rPr lang="kk-KZ" sz="1300" dirty="0" smtClean="0"/>
              <a:t>Алғашқы қауымдық құрылыс мәдениетін кезеңдерге бөлу.</a:t>
            </a:r>
            <a:br>
              <a:rPr lang="kk-KZ" sz="1300" dirty="0" smtClean="0"/>
            </a:br>
            <a:r>
              <a:rPr lang="kk-KZ" sz="1300" dirty="0" smtClean="0"/>
              <a:t>Қауымдық құрылыс мәдениетінің материалдарық және рухани негіздері.</a:t>
            </a:r>
            <a:br>
              <a:rPr lang="kk-KZ" sz="1300" dirty="0" smtClean="0"/>
            </a:br>
            <a:r>
              <a:rPr lang="kk-KZ" sz="1300" dirty="0" smtClean="0"/>
              <a:t>Ежелгі адамдардың дүниетанымы. Миф және оның ежелгі адамдар өміріндегі ролі.</a:t>
            </a:r>
            <a:r>
              <a:rPr lang="kk-KZ" sz="1300" b="1" dirty="0" smtClean="0"/>
              <a:t/>
            </a:r>
            <a:br>
              <a:rPr lang="kk-KZ" sz="1300" b="1" dirty="0" smtClean="0"/>
            </a:br>
            <a:r>
              <a:rPr lang="kk-KZ" sz="1300" dirty="0" smtClean="0"/>
              <a:t>4. Діннің алғашқы формалары  ( анимизм, магия, фетишизм, тотемизм, шаманизм).</a:t>
            </a:r>
            <a:r>
              <a:rPr lang="kk-KZ" sz="1300" b="1" dirty="0" smtClean="0"/>
              <a:t/>
            </a:r>
            <a:br>
              <a:rPr lang="kk-KZ" sz="1300" b="1" dirty="0" smtClean="0"/>
            </a:br>
            <a:r>
              <a:rPr lang="kk-KZ" sz="1300" b="1" dirty="0" smtClean="0"/>
              <a:t> Үшінші тақырып. Ежелгі Мысыр (Египет) өркениеті.</a:t>
            </a:r>
            <a:br>
              <a:rPr lang="kk-KZ" sz="1300" b="1" dirty="0" smtClean="0"/>
            </a:br>
            <a:r>
              <a:rPr lang="kk-KZ" sz="1300" b="1" dirty="0" smtClean="0"/>
              <a:t>Тапсырма:</a:t>
            </a:r>
            <a:br>
              <a:rPr lang="kk-KZ" sz="1300" b="1" dirty="0" smtClean="0"/>
            </a:br>
            <a:r>
              <a:rPr lang="kk-KZ" sz="1300" dirty="0" smtClean="0"/>
              <a:t>1.Көне Мысыр өркениетіндегі жеке адам тұлғасы және қоғам,  оның ерекшеліктері;           Перғауындар мен абыздардың қоғамдағы орны.</a:t>
            </a:r>
            <a:r>
              <a:rPr lang="kk-KZ" sz="1300" b="1" dirty="0" smtClean="0"/>
              <a:t/>
            </a:r>
            <a:br>
              <a:rPr lang="kk-KZ" sz="1300" b="1" dirty="0" smtClean="0"/>
            </a:br>
            <a:r>
              <a:rPr lang="kk-KZ" sz="1300" dirty="0" smtClean="0"/>
              <a:t>2.Мысыр мәдениетінің дүниежүзілік өркениет дамуына тигізген әсері.</a:t>
            </a:r>
            <a:r>
              <a:rPr lang="kk-KZ" sz="1300" b="1" dirty="0" smtClean="0"/>
              <a:t/>
            </a:r>
            <a:br>
              <a:rPr lang="kk-KZ" sz="1300" b="1" dirty="0" smtClean="0"/>
            </a:br>
            <a:r>
              <a:rPr lang="kk-KZ" sz="1300" dirty="0" smtClean="0"/>
              <a:t>3. Көне мысырлықтардың  дүниетанымы, мифологиясы, діни наным-сенімдері мен   бақилық өмір туралы түсініктері.</a:t>
            </a:r>
            <a:r>
              <a:rPr lang="kk-KZ" sz="1300" b="1" dirty="0" smtClean="0"/>
              <a:t/>
            </a:r>
            <a:br>
              <a:rPr lang="kk-KZ" sz="1300" b="1" dirty="0" smtClean="0"/>
            </a:br>
            <a:r>
              <a:rPr lang="kk-KZ" sz="1300" dirty="0" smtClean="0"/>
              <a:t>4.Көне Мысырдағы сәулет өнері мен жазудың ерекшеліктері.</a:t>
            </a:r>
            <a:r>
              <a:rPr lang="kk-KZ" sz="1300" b="1" dirty="0" smtClean="0"/>
              <a:t/>
            </a:r>
            <a:br>
              <a:rPr lang="kk-KZ" sz="1300" b="1" dirty="0" smtClean="0"/>
            </a:br>
            <a:r>
              <a:rPr lang="kk-KZ" sz="1300" b="1" dirty="0" smtClean="0"/>
              <a:t> Төртінші тақырып. Шумер-Вавилон өркениеті.</a:t>
            </a:r>
            <a:br>
              <a:rPr lang="kk-KZ" sz="1300" b="1" dirty="0" smtClean="0"/>
            </a:br>
            <a:r>
              <a:rPr lang="kk-KZ" sz="1300" b="1" dirty="0" smtClean="0"/>
              <a:t>Тапсырма:</a:t>
            </a:r>
            <a:br>
              <a:rPr lang="kk-KZ" sz="1300" b="1" dirty="0" smtClean="0"/>
            </a:br>
            <a:r>
              <a:rPr lang="kk-KZ" sz="1300" dirty="0" smtClean="0"/>
              <a:t>Шумер-Вавилон мәдениетінің даму кезеңдері мен ерекшеліктері.</a:t>
            </a:r>
            <a:r>
              <a:rPr lang="kk-KZ" sz="1300" b="1" dirty="0" smtClean="0"/>
              <a:t/>
            </a:r>
            <a:br>
              <a:rPr lang="kk-KZ" sz="1300" b="1" dirty="0" smtClean="0"/>
            </a:br>
            <a:r>
              <a:rPr lang="kk-KZ" sz="1300" dirty="0" smtClean="0"/>
              <a:t>Көне Шумер-Вавилон қоғамындағы жеке тұлғаның орны, адамдардың дүниетанымы мен діни наным-сенімдері.</a:t>
            </a:r>
            <a:r>
              <a:rPr lang="kk-KZ" sz="1300" b="1" dirty="0" smtClean="0"/>
              <a:t/>
            </a:r>
            <a:br>
              <a:rPr lang="kk-KZ" sz="1300" b="1" dirty="0" smtClean="0"/>
            </a:br>
            <a:r>
              <a:rPr lang="kk-KZ" sz="1300" dirty="0" smtClean="0"/>
              <a:t>3. Шумер-Вавилон мәдениет ескерткіштері (жазба ескерткіштер, сәулет өнері).</a:t>
            </a:r>
            <a:r>
              <a:rPr lang="kk-KZ" sz="1300" b="1" dirty="0" smtClean="0"/>
              <a:t/>
            </a:r>
            <a:br>
              <a:rPr lang="kk-KZ" sz="1300" b="1" dirty="0" smtClean="0"/>
            </a:br>
            <a:r>
              <a:rPr lang="kk-KZ" sz="1300" dirty="0" smtClean="0"/>
              <a:t> </a:t>
            </a:r>
            <a:r>
              <a:rPr lang="kk-KZ" sz="1300" b="1" dirty="0" smtClean="0"/>
              <a:t>Бесінші тақырып. Үнді өркениеті.</a:t>
            </a:r>
            <a:br>
              <a:rPr lang="kk-KZ" sz="1300" b="1" dirty="0" smtClean="0"/>
            </a:br>
            <a:r>
              <a:rPr lang="kk-KZ" sz="1300" b="1" dirty="0" smtClean="0"/>
              <a:t>Тапсырма:</a:t>
            </a:r>
            <a:br>
              <a:rPr lang="kk-KZ" sz="1300" b="1" dirty="0" smtClean="0"/>
            </a:br>
            <a:r>
              <a:rPr lang="kk-KZ" sz="1300" dirty="0" smtClean="0"/>
              <a:t>1.Үнді өркениетінің басқа мәдениеттерден айырмашылығы неде?</a:t>
            </a:r>
            <a:r>
              <a:rPr lang="kk-KZ" sz="1300" b="1" dirty="0" smtClean="0"/>
              <a:t/>
            </a:r>
            <a:br>
              <a:rPr lang="kk-KZ" sz="1300" b="1" dirty="0" smtClean="0"/>
            </a:br>
            <a:r>
              <a:rPr lang="kk-KZ" sz="1300" dirty="0" smtClean="0"/>
              <a:t>2.  Үнді мифологиясындағы құдайлар иерархиясы. Көне үнділіктердің дүниетанымы, мифологиясы, діни наным-сенімдері мен салт-дәстүрлері.</a:t>
            </a:r>
            <a:r>
              <a:rPr lang="kk-KZ" sz="1300" b="1" dirty="0" smtClean="0"/>
              <a:t/>
            </a:r>
            <a:br>
              <a:rPr lang="kk-KZ" sz="1300" b="1" dirty="0" smtClean="0"/>
            </a:br>
            <a:r>
              <a:rPr lang="kk-KZ" sz="1300" dirty="0" smtClean="0"/>
              <a:t>3. Үндінің  көне жазба ескерткіштері, олардың әлемдік әдебиеттегі алатын орны.</a:t>
            </a:r>
            <a:r>
              <a:rPr lang="kk-KZ" sz="1300" b="1" dirty="0" smtClean="0"/>
              <a:t/>
            </a:r>
            <a:br>
              <a:rPr lang="kk-KZ" sz="1300" b="1" dirty="0" smtClean="0"/>
            </a:br>
            <a:r>
              <a:rPr lang="kk-KZ" sz="1300" dirty="0" smtClean="0"/>
              <a:t>4. Көне Үнді сәулет өнерінің ерекшеліктері.</a:t>
            </a:r>
            <a:r>
              <a:rPr lang="kk-KZ" sz="1300" b="1" dirty="0" smtClean="0"/>
              <a:t/>
            </a:r>
            <a:br>
              <a:rPr lang="kk-KZ" sz="1300" b="1" dirty="0" smtClean="0"/>
            </a:br>
            <a:r>
              <a:rPr lang="kk-KZ" sz="1300" dirty="0" smtClean="0"/>
              <a:t> </a:t>
            </a:r>
            <a:r>
              <a:rPr lang="ru-RU" sz="1200" b="1" dirty="0" smtClean="0"/>
              <a:t/>
            </a:r>
            <a:br>
              <a:rPr lang="ru-RU" sz="1200" b="1" dirty="0" smtClean="0"/>
            </a:br>
            <a:r>
              <a:rPr lang="kk-KZ" sz="1200" dirty="0" smtClean="0"/>
              <a:t> </a:t>
            </a:r>
            <a:r>
              <a:rPr lang="ru-RU" sz="1200" dirty="0" smtClean="0"/>
              <a:t/>
            </a:r>
            <a:br>
              <a:rPr lang="ru-RU" sz="1200" dirty="0" smtClean="0"/>
            </a:br>
            <a:r>
              <a:rPr lang="kk-KZ" sz="1200" dirty="0" smtClean="0"/>
              <a:t>.</a:t>
            </a:r>
            <a:r>
              <a:rPr lang="ru-RU" sz="1200" b="1" dirty="0" smtClean="0"/>
              <a:t/>
            </a:r>
            <a:br>
              <a:rPr lang="ru-RU" sz="1200" b="1" dirty="0" smtClean="0"/>
            </a:br>
            <a:r>
              <a:rPr lang="kk-KZ" sz="1200" dirty="0" smtClean="0"/>
              <a:t> </a:t>
            </a:r>
            <a:r>
              <a:rPr lang="ru-RU" sz="1200" b="1" dirty="0" smtClean="0"/>
              <a:t/>
            </a:r>
            <a:br>
              <a:rPr lang="ru-RU" sz="1200" b="1" dirty="0" smtClean="0"/>
            </a:br>
            <a:endParaRPr lang="ru-RU" sz="12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5976664"/>
          </a:xfrm>
        </p:spPr>
        <p:txBody>
          <a:bodyPr>
            <a:normAutofit fontScale="90000"/>
          </a:bodyPr>
          <a:lstStyle/>
          <a:p>
            <a:pPr algn="l"/>
            <a:r>
              <a:rPr lang="kk-KZ" sz="1300" b="1" dirty="0" smtClean="0"/>
              <a:t>Алтыншы тақырып: Ежелгі Қытай елінің мәдениеті.</a:t>
            </a:r>
            <a:r>
              <a:rPr lang="ru-RU" sz="1300" b="1" dirty="0" smtClean="0"/>
              <a:t/>
            </a:r>
            <a:br>
              <a:rPr lang="ru-RU" sz="1300" b="1" dirty="0" smtClean="0"/>
            </a:br>
            <a:r>
              <a:rPr lang="kk-KZ" sz="1300" b="1" dirty="0" smtClean="0"/>
              <a:t>Тапсырма:</a:t>
            </a:r>
            <a:r>
              <a:rPr lang="ru-RU" sz="1300" b="1" dirty="0" smtClean="0"/>
              <a:t/>
            </a:r>
            <a:br>
              <a:rPr lang="ru-RU" sz="1300" b="1" dirty="0" smtClean="0"/>
            </a:br>
            <a:r>
              <a:rPr lang="kk-KZ" sz="1300" dirty="0" smtClean="0"/>
              <a:t>1. Ежелгі Қытай елінің мәдениеті.</a:t>
            </a:r>
            <a:r>
              <a:rPr lang="ru-RU" sz="1300" b="1" dirty="0" smtClean="0"/>
              <a:t/>
            </a:r>
            <a:br>
              <a:rPr lang="ru-RU" sz="1300" b="1" dirty="0" smtClean="0"/>
            </a:br>
            <a:r>
              <a:rPr lang="kk-KZ" sz="1300" dirty="0" smtClean="0"/>
              <a:t>2. Ежелгі қытай қоғамы мәдениетінің өзіндік ерекшеліктері, діни наным-сенімдері, салт-дәстүрлері.</a:t>
            </a:r>
            <a:r>
              <a:rPr lang="ru-RU" sz="1300" b="1" dirty="0" smtClean="0"/>
              <a:t/>
            </a:r>
            <a:br>
              <a:rPr lang="ru-RU" sz="1300" b="1" dirty="0" smtClean="0"/>
            </a:br>
            <a:r>
              <a:rPr lang="kk-KZ" sz="1300" dirty="0" smtClean="0"/>
              <a:t>3. Ежелгі  Қытай мәдениеті жетістіктерінің дүниежүзілік өркениетке қосқан үлесі.</a:t>
            </a:r>
            <a:r>
              <a:rPr lang="ru-RU" sz="1300" b="1" dirty="0" smtClean="0"/>
              <a:t/>
            </a:r>
            <a:br>
              <a:rPr lang="ru-RU" sz="1300" b="1" dirty="0" smtClean="0"/>
            </a:br>
            <a:r>
              <a:rPr lang="kk-KZ" sz="1300" dirty="0" smtClean="0"/>
              <a:t>4. Конфуцийшілдік-даосизм философиялық ілімінің қытай қоғамын қалыптастырудағы ролі.</a:t>
            </a:r>
            <a:r>
              <a:rPr lang="ru-RU" sz="1300" b="1" dirty="0" smtClean="0"/>
              <a:t/>
            </a:r>
            <a:br>
              <a:rPr lang="ru-RU" sz="1300" b="1" dirty="0" smtClean="0"/>
            </a:br>
            <a:r>
              <a:rPr lang="kk-KZ" sz="1300" dirty="0" smtClean="0"/>
              <a:t> </a:t>
            </a:r>
            <a:r>
              <a:rPr lang="ru-RU" sz="1300" b="1" dirty="0" smtClean="0"/>
              <a:t/>
            </a:r>
            <a:br>
              <a:rPr lang="ru-RU" sz="1300" b="1" dirty="0" smtClean="0"/>
            </a:br>
            <a:r>
              <a:rPr lang="kk-KZ" sz="1300" dirty="0" smtClean="0"/>
              <a:t> </a:t>
            </a:r>
            <a:r>
              <a:rPr lang="ru-RU" sz="1300" dirty="0" smtClean="0"/>
              <a:t/>
            </a:r>
            <a:br>
              <a:rPr lang="ru-RU" sz="1300" dirty="0" smtClean="0"/>
            </a:br>
            <a:r>
              <a:rPr lang="kk-KZ" sz="1300" b="1" dirty="0" smtClean="0"/>
              <a:t>Жетінші тақырып. Антика дүниесінің мәдениеті.</a:t>
            </a:r>
            <a:r>
              <a:rPr lang="ru-RU" sz="1300" b="1" dirty="0" smtClean="0"/>
              <a:t/>
            </a:r>
            <a:br>
              <a:rPr lang="ru-RU" sz="1300" b="1" dirty="0" smtClean="0"/>
            </a:br>
            <a:r>
              <a:rPr lang="kk-KZ" sz="1300" b="1" dirty="0" smtClean="0"/>
              <a:t>Тапсырма:</a:t>
            </a:r>
            <a:r>
              <a:rPr lang="ru-RU" sz="1300" b="1" dirty="0" smtClean="0"/>
              <a:t/>
            </a:r>
            <a:br>
              <a:rPr lang="ru-RU" sz="1300" b="1" dirty="0" smtClean="0"/>
            </a:br>
            <a:r>
              <a:rPr lang="kk-KZ" sz="1300" dirty="0" smtClean="0"/>
              <a:t>1.Ежелгі Грек мәдениетінің сипаты мен даму кезеңдері.</a:t>
            </a:r>
            <a:r>
              <a:rPr lang="ru-RU" sz="1300" b="1" dirty="0" smtClean="0"/>
              <a:t/>
            </a:r>
            <a:br>
              <a:rPr lang="ru-RU" sz="1300" b="1" dirty="0" smtClean="0"/>
            </a:br>
            <a:r>
              <a:rPr lang="kk-KZ" sz="1300" dirty="0" smtClean="0"/>
              <a:t>2. Ежелгі Грекия мәдениетінің мифологиясы мен космоцентризмі. Құдайлар иерархиясы.</a:t>
            </a:r>
            <a:r>
              <a:rPr lang="ru-RU" sz="1300" b="1" dirty="0" smtClean="0"/>
              <a:t/>
            </a:r>
            <a:br>
              <a:rPr lang="ru-RU" sz="1300" b="1" dirty="0" smtClean="0"/>
            </a:br>
            <a:r>
              <a:rPr lang="kk-KZ" sz="1300" dirty="0" smtClean="0"/>
              <a:t>3.Гректің философиялық және саяси-этикалық ілімдерінің көрнекті өкілдері ( Пифогор, Демокрит, Сократ, Платон, Аристотель).</a:t>
            </a:r>
            <a:r>
              <a:rPr lang="ru-RU" sz="1300" b="1" dirty="0" smtClean="0"/>
              <a:t/>
            </a:r>
            <a:br>
              <a:rPr lang="ru-RU" sz="1300" b="1" dirty="0" smtClean="0"/>
            </a:br>
            <a:r>
              <a:rPr lang="kk-KZ" sz="1300" dirty="0" smtClean="0"/>
              <a:t>4. Ежелгі  грек поэзиясының көрнекті өкілдері мен олардың шығармалары (Гомер, Гесиод т.б.)</a:t>
            </a:r>
            <a:r>
              <a:rPr lang="ru-RU" sz="1300" b="1" dirty="0" smtClean="0"/>
              <a:t/>
            </a:r>
            <a:br>
              <a:rPr lang="ru-RU" sz="1300" b="1" dirty="0" smtClean="0"/>
            </a:br>
            <a:r>
              <a:rPr lang="kk-KZ" sz="1300" dirty="0" smtClean="0"/>
              <a:t>      5. Антика қоғамындағы білім беру мен тәрбие мәселелері.</a:t>
            </a:r>
            <a:r>
              <a:rPr lang="ru-RU" sz="1300" b="1" dirty="0" smtClean="0"/>
              <a:t/>
            </a:r>
            <a:br>
              <a:rPr lang="ru-RU" sz="1300" b="1" dirty="0" smtClean="0"/>
            </a:br>
            <a:r>
              <a:rPr lang="kk-KZ" sz="1300" dirty="0" smtClean="0"/>
              <a:t> </a:t>
            </a:r>
            <a:r>
              <a:rPr lang="ru-RU" sz="1300" b="1" dirty="0" smtClean="0"/>
              <a:t/>
            </a:r>
            <a:br>
              <a:rPr lang="ru-RU" sz="1300" b="1" dirty="0" smtClean="0"/>
            </a:br>
            <a:r>
              <a:rPr lang="kk-KZ" sz="1300" b="1" dirty="0" smtClean="0"/>
              <a:t>Сегізінші тақырып. Ежелгі Рим мәдениеті.</a:t>
            </a:r>
            <a:r>
              <a:rPr lang="ru-RU" sz="1300" b="1" dirty="0" smtClean="0"/>
              <a:t/>
            </a:r>
            <a:br>
              <a:rPr lang="ru-RU" sz="1300" b="1" dirty="0" smtClean="0"/>
            </a:br>
            <a:r>
              <a:rPr lang="kk-KZ" sz="1300" b="1" dirty="0" smtClean="0"/>
              <a:t>Тапсырма:</a:t>
            </a:r>
            <a:r>
              <a:rPr lang="ru-RU" sz="1300" b="1" dirty="0" smtClean="0"/>
              <a:t/>
            </a:r>
            <a:br>
              <a:rPr lang="ru-RU" sz="1300" b="1" dirty="0" smtClean="0"/>
            </a:br>
            <a:r>
              <a:rPr lang="kk-KZ" sz="1300" dirty="0" smtClean="0"/>
              <a:t>1. Антикалық Римнің дәстүрлі мәдениеті, бастау алған қайнар көздері.</a:t>
            </a:r>
            <a:r>
              <a:rPr lang="ru-RU" sz="1300" b="1" dirty="0" smtClean="0"/>
              <a:t/>
            </a:r>
            <a:br>
              <a:rPr lang="ru-RU" sz="1300" b="1" dirty="0" smtClean="0"/>
            </a:br>
            <a:r>
              <a:rPr lang="kk-KZ" sz="1300" dirty="0" smtClean="0"/>
              <a:t>2. Ежелгі Рим қоғамындағы құқық, шешендік өнер, қарым-қатынастар этикасы.</a:t>
            </a:r>
            <a:r>
              <a:rPr lang="ru-RU" sz="1300" b="1" dirty="0" smtClean="0"/>
              <a:t/>
            </a:r>
            <a:br>
              <a:rPr lang="ru-RU" sz="1300" b="1" dirty="0" smtClean="0"/>
            </a:br>
            <a:r>
              <a:rPr lang="kk-KZ" sz="1300" dirty="0" smtClean="0"/>
              <a:t>3. Рим қоғамының салт-дәстүрлері, әдеп-ғұрыптары.</a:t>
            </a:r>
            <a:r>
              <a:rPr lang="ru-RU" sz="1300" b="1" dirty="0" smtClean="0"/>
              <a:t/>
            </a:r>
            <a:br>
              <a:rPr lang="ru-RU" sz="1300" b="1" dirty="0" smtClean="0"/>
            </a:br>
            <a:r>
              <a:rPr lang="kk-KZ" sz="1300" dirty="0" smtClean="0"/>
              <a:t>4. Әдебиет пен сәулет өнері, оның Батыс өркениетінің архетипі ретіндегі ролі.</a:t>
            </a:r>
            <a:r>
              <a:rPr lang="ru-RU" sz="1300" b="1" dirty="0" smtClean="0"/>
              <a:t/>
            </a:r>
            <a:br>
              <a:rPr lang="ru-RU" sz="1300" b="1" dirty="0" smtClean="0"/>
            </a:br>
            <a:r>
              <a:rPr lang="kk-KZ" sz="1300" dirty="0" smtClean="0"/>
              <a:t> </a:t>
            </a:r>
            <a:r>
              <a:rPr lang="ru-RU" sz="1300" b="1" dirty="0" smtClean="0"/>
              <a:t/>
            </a:r>
            <a:br>
              <a:rPr lang="ru-RU" sz="1300" b="1" dirty="0" smtClean="0"/>
            </a:br>
            <a:r>
              <a:rPr lang="kk-KZ" sz="1300" dirty="0" smtClean="0"/>
              <a:t> </a:t>
            </a:r>
            <a:r>
              <a:rPr lang="ru-RU" sz="1300" b="1" dirty="0" smtClean="0"/>
              <a:t/>
            </a:r>
            <a:br>
              <a:rPr lang="ru-RU" sz="1300" b="1" dirty="0" smtClean="0"/>
            </a:br>
            <a:r>
              <a:rPr lang="kk-KZ" sz="1300" b="1" dirty="0" smtClean="0"/>
              <a:t>Тоғызыншы тақырып.</a:t>
            </a:r>
            <a:r>
              <a:rPr lang="ru-RU" sz="1300" b="1" dirty="0" smtClean="0"/>
              <a:t/>
            </a:r>
            <a:br>
              <a:rPr lang="ru-RU" sz="1300" b="1" dirty="0" smtClean="0"/>
            </a:br>
            <a:r>
              <a:rPr lang="kk-KZ" sz="1300" b="1" dirty="0" smtClean="0"/>
              <a:t>Тапсырма:</a:t>
            </a:r>
            <a:r>
              <a:rPr lang="ru-RU" sz="1300" b="1" dirty="0" smtClean="0"/>
              <a:t/>
            </a:r>
            <a:br>
              <a:rPr lang="ru-RU" sz="1300" b="1" dirty="0" smtClean="0"/>
            </a:br>
            <a:r>
              <a:rPr lang="kk-KZ" sz="1300" dirty="0" smtClean="0"/>
              <a:t>1. Ортағасырлық еуропалық мәдениеттің қалыптасып, дамуының әлеуметтік-экономикалық негіздері.</a:t>
            </a:r>
            <a:r>
              <a:rPr lang="ru-RU" sz="1300" b="1" dirty="0" smtClean="0"/>
              <a:t/>
            </a:r>
            <a:br>
              <a:rPr lang="ru-RU" sz="1300" b="1" dirty="0" smtClean="0"/>
            </a:br>
            <a:r>
              <a:rPr lang="kk-KZ" sz="1300" dirty="0" smtClean="0"/>
              <a:t>2. Ортағасырлық білім жүйесі мен мәдениеттің  категориялары.</a:t>
            </a:r>
            <a:r>
              <a:rPr lang="ru-RU" sz="1300" b="1" dirty="0" smtClean="0"/>
              <a:t/>
            </a:r>
            <a:br>
              <a:rPr lang="ru-RU" sz="1300" b="1" dirty="0" smtClean="0"/>
            </a:br>
            <a:r>
              <a:rPr lang="kk-KZ" sz="1300" dirty="0" smtClean="0"/>
              <a:t>3. Ортағасырлық мәдениеттің діни және көркемдік канондары. Христианшылық. Христиандық философияның қалыптасуы мен дамуы.</a:t>
            </a:r>
            <a:r>
              <a:rPr lang="ru-RU" sz="1300" b="1" dirty="0" smtClean="0"/>
              <a:t/>
            </a:r>
            <a:br>
              <a:rPr lang="ru-RU" sz="1300" b="1" dirty="0" smtClean="0"/>
            </a:br>
            <a:r>
              <a:rPr lang="kk-KZ" sz="1300" dirty="0" smtClean="0"/>
              <a:t>4.  Інжілдің мәдени-тарихи мағынасы.</a:t>
            </a:r>
            <a:r>
              <a:rPr lang="ru-RU" sz="1300" b="1" dirty="0" smtClean="0"/>
              <a:t/>
            </a:r>
            <a:br>
              <a:rPr lang="ru-RU" sz="1300" b="1" dirty="0" smtClean="0"/>
            </a:br>
            <a:r>
              <a:rPr lang="kk-KZ" sz="1300" dirty="0" smtClean="0"/>
              <a:t> </a:t>
            </a:r>
            <a:r>
              <a:rPr lang="ru-RU" sz="1200" b="1" dirty="0" smtClean="0"/>
              <a:t/>
            </a:r>
            <a:br>
              <a:rPr lang="ru-RU" sz="1200" b="1" dirty="0" smtClean="0"/>
            </a:br>
            <a:endParaRPr lang="ru-RU" sz="12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760640"/>
          </a:xfrm>
        </p:spPr>
        <p:txBody>
          <a:bodyPr>
            <a:normAutofit/>
          </a:bodyPr>
          <a:lstStyle/>
          <a:p>
            <a:pPr algn="l"/>
            <a:r>
              <a:rPr lang="kk-KZ" sz="1200" b="1" dirty="0" smtClean="0"/>
              <a:t>Оныншы тақырып. Қайта Жаңғыру дәуірінің мәдениеті</a:t>
            </a:r>
            <a:br>
              <a:rPr lang="kk-KZ" sz="1200" b="1" dirty="0" smtClean="0"/>
            </a:br>
            <a:r>
              <a:rPr lang="kk-KZ" sz="1200" b="1" dirty="0" smtClean="0"/>
              <a:t>Тапсырма:</a:t>
            </a:r>
            <a:r>
              <a:rPr lang="kk-KZ" sz="1200" dirty="0" smtClean="0"/>
              <a:t/>
            </a:r>
            <a:br>
              <a:rPr lang="kk-KZ" sz="1200" dirty="0" smtClean="0"/>
            </a:br>
            <a:r>
              <a:rPr lang="kk-KZ" sz="1200" dirty="0" smtClean="0"/>
              <a:t>1. Қайта Жаңғыру  мәдениетіндегі гуманизм және адам идеалы.</a:t>
            </a:r>
            <a:br>
              <a:rPr lang="kk-KZ" sz="1200" dirty="0" smtClean="0"/>
            </a:br>
            <a:r>
              <a:rPr lang="kk-KZ" sz="1200" dirty="0" smtClean="0"/>
              <a:t>2. Антика дүниесі мен Қайта Жаңғыру дәуірі мәдениеттерінің сабақтастығы.</a:t>
            </a:r>
            <a:br>
              <a:rPr lang="kk-KZ" sz="1200" dirty="0" smtClean="0"/>
            </a:br>
            <a:r>
              <a:rPr lang="kk-KZ" sz="1200" dirty="0" smtClean="0"/>
              <a:t>3. Қайта Жаңғыру дәуірі алыптары.</a:t>
            </a:r>
            <a:br>
              <a:rPr lang="kk-KZ" sz="1200" dirty="0" smtClean="0"/>
            </a:br>
            <a:r>
              <a:rPr lang="kk-KZ" sz="1200" dirty="0" smtClean="0"/>
              <a:t>4. Діни реформация және мәдени құндылықтардың өзгеруі.</a:t>
            </a:r>
            <a:br>
              <a:rPr lang="kk-KZ" sz="1200" dirty="0" smtClean="0"/>
            </a:br>
            <a:r>
              <a:rPr lang="kk-KZ" sz="1200" b="1" dirty="0" smtClean="0"/>
              <a:t> </a:t>
            </a:r>
            <a:r>
              <a:rPr lang="kk-KZ" sz="1200" dirty="0" smtClean="0"/>
              <a:t/>
            </a:r>
            <a:br>
              <a:rPr lang="kk-KZ" sz="1200" dirty="0" smtClean="0"/>
            </a:br>
            <a:r>
              <a:rPr lang="kk-KZ" sz="1200" b="1" dirty="0" smtClean="0"/>
              <a:t>Он бірінші тақырып. Жаңа Заман мәдениеті </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 Жаңа Заманның мәдени-құндылық  бағдарлары.</a:t>
            </a:r>
            <a:br>
              <a:rPr lang="kk-KZ" sz="1200" dirty="0" smtClean="0"/>
            </a:br>
            <a:r>
              <a:rPr lang="kk-KZ" sz="1200" dirty="0" smtClean="0"/>
              <a:t>2. Қоғамдағы ғылым мен техника ролінің абсолюттендірілуі.</a:t>
            </a:r>
            <a:br>
              <a:rPr lang="kk-KZ" sz="1200" dirty="0" smtClean="0"/>
            </a:br>
            <a:r>
              <a:rPr lang="kk-KZ" sz="1200" dirty="0" smtClean="0"/>
              <a:t>3. Классицизм идеалдары мен құндылықтары.</a:t>
            </a:r>
            <a:br>
              <a:rPr lang="kk-KZ" sz="1200" dirty="0" smtClean="0"/>
            </a:br>
            <a:r>
              <a:rPr lang="kk-KZ" sz="1200" dirty="0" smtClean="0"/>
              <a:t>4. Ағартушылық мәдениетінің әлеуметтік-экономикалық негіздері.</a:t>
            </a:r>
            <a:br>
              <a:rPr lang="kk-KZ" sz="1200" dirty="0" smtClean="0"/>
            </a:br>
            <a:r>
              <a:rPr lang="kk-KZ" sz="1200" b="1" dirty="0" smtClean="0"/>
              <a:t>Он екінші тақырып. ХХ ғасыр мәдениеті.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 ХХ ғасыр мәдениетінің негізгі құндылықтары мен қайшылықтары.</a:t>
            </a:r>
            <a:br>
              <a:rPr lang="kk-KZ" sz="1200" dirty="0" smtClean="0"/>
            </a:br>
            <a:r>
              <a:rPr lang="kk-KZ" sz="1200" dirty="0" smtClean="0"/>
              <a:t>     2. Модерн және постмодерн</a:t>
            </a:r>
            <a:r>
              <a:rPr lang="kk-KZ" sz="1200" b="1" dirty="0" smtClean="0"/>
              <a:t/>
            </a:r>
            <a:br>
              <a:rPr lang="kk-KZ" sz="1200" b="1" dirty="0" smtClean="0"/>
            </a:br>
            <a:r>
              <a:rPr lang="kk-KZ" sz="1200" dirty="0" smtClean="0"/>
              <a:t>     3. Мәдени интеграцияның ғаламдық бағыттары. </a:t>
            </a:r>
            <a:br>
              <a:rPr lang="kk-KZ" sz="1200" dirty="0" smtClean="0"/>
            </a:br>
            <a:r>
              <a:rPr lang="kk-KZ" sz="1200" dirty="0" smtClean="0"/>
              <a:t>     4. Мәдени мұраны сақтаудың  басты мәселелері мен міндеттері, ондағы мемлекет пен қоғамдық институттардың ролі.</a:t>
            </a:r>
            <a:br>
              <a:rPr lang="kk-KZ" sz="1200" dirty="0" smtClean="0"/>
            </a:br>
            <a:r>
              <a:rPr lang="kk-KZ" sz="1200" dirty="0" smtClean="0"/>
              <a:t> </a:t>
            </a:r>
            <a:br>
              <a:rPr lang="kk-KZ" sz="1200" dirty="0" smtClean="0"/>
            </a:br>
            <a:r>
              <a:rPr lang="kk-KZ" sz="1200" b="1" dirty="0" smtClean="0"/>
              <a:t>Он үшінші тақырып. Қазақ мәдениетінің бастаулары.</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1.Қауымдық құрылыс кезіндегі қоныстар және материалдық мәдениет ескерткіштері.</a:t>
            </a:r>
            <a:br>
              <a:rPr lang="kk-KZ" sz="1200" dirty="0" smtClean="0"/>
            </a:br>
            <a:r>
              <a:rPr lang="kk-KZ" sz="1200" dirty="0" smtClean="0"/>
              <a:t>2. Түрік өркениеті және оның ерекшеліктері. Көне түріктердің космогониясы мифологиясы.</a:t>
            </a:r>
            <a:br>
              <a:rPr lang="kk-KZ" sz="1200" dirty="0" smtClean="0"/>
            </a:br>
            <a:r>
              <a:rPr lang="kk-KZ" sz="1200" dirty="0" smtClean="0"/>
              <a:t>3. Көнетүріктік руникалық жазулар. «Орхон-Енисей» ескерткіштері.</a:t>
            </a:r>
            <a:br>
              <a:rPr lang="kk-KZ" sz="1200" dirty="0" smtClean="0"/>
            </a:br>
            <a:r>
              <a:rPr lang="kk-KZ" sz="1200" dirty="0" smtClean="0"/>
              <a:t>4. Ортағасырлық қалалық мәдениеттің негізгі сипаттары.</a:t>
            </a:r>
            <a:br>
              <a:rPr lang="kk-KZ" sz="1200" dirty="0" smtClean="0"/>
            </a:br>
            <a:r>
              <a:rPr lang="kk-KZ" sz="1200" dirty="0" smtClean="0"/>
              <a:t> </a:t>
            </a:r>
            <a:r>
              <a:rPr lang="ru-RU" sz="1200" dirty="0" smtClean="0"/>
              <a:t/>
            </a:r>
            <a:br>
              <a:rPr lang="ru-RU" sz="1200" dirty="0" smtClean="0"/>
            </a:br>
            <a:r>
              <a:rPr lang="ru-RU" sz="1200" b="1" dirty="0" smtClean="0"/>
              <a:t/>
            </a:r>
            <a:br>
              <a:rPr lang="ru-RU" sz="1200" b="1" dirty="0" smtClean="0"/>
            </a:br>
            <a:endParaRPr lang="ru-RU" sz="12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51520" y="260648"/>
            <a:ext cx="8640960" cy="5760640"/>
          </a:xfrm>
        </p:spPr>
        <p:txBody>
          <a:bodyPr>
            <a:noAutofit/>
          </a:bodyPr>
          <a:lstStyle/>
          <a:p>
            <a:pPr indent="457200" algn="just">
              <a:spcBef>
                <a:spcPts val="600"/>
              </a:spcBef>
            </a:pPr>
            <a:r>
              <a:rPr lang="kk-KZ" sz="1200" b="1" dirty="0">
                <a:latin typeface="Calibri" pitchFamily="34" charset="0"/>
                <a:cs typeface="Calibri" pitchFamily="34" charset="0"/>
              </a:rPr>
              <a:t>4. АРХАИКАЛЫҚ МӘДЕНИЕТ</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Times New Roman" pitchFamily="18" charset="0"/>
                <a:cs typeface="Times New Roman" pitchFamily="18" charset="0"/>
              </a:rPr>
              <a:t> </a:t>
            </a:r>
            <a:r>
              <a:rPr lang="ru-RU" sz="1200" dirty="0">
                <a:latin typeface="Times New Roman" pitchFamily="18" charset="0"/>
                <a:cs typeface="Times New Roman" pitchFamily="18" charset="0"/>
              </a:rPr>
              <a:t/>
            </a:r>
            <a:br>
              <a:rPr lang="ru-RU" sz="1200" dirty="0">
                <a:latin typeface="Times New Roman" pitchFamily="18" charset="0"/>
                <a:cs typeface="Times New Roman" pitchFamily="18"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Алғашқы қауымдық құрылыс мәдениеті қашан және қай жерде пайда болды? Бұл сұрақтарға нақты жауап беру оңайлыққа соқпайды, өйткені адамның қалыптасу процесінің тарихы тереңде, сонау көне заманда жатыр. Ақиқатқа жүгінсек, қазіргі антропология ғылымының өзі де адамзат баласының қалыптасып, дамуына байланысты туындайтын көкейкесті мәселелерге егжей-тегжейлі жауап бере алмайды. Алғашқы қауымдық құрылыс адам баласының өсіп дамуындағы, адамдық жолға түсе бастауының ең алғашқы кезеңі болды және оның жүздеген мыңжылдықтарға созылғаны ақиқат. Оған басты дәлел ретінде адамдардың ең алғашқы еңбек құралдарының пайда болғанына 2,5 млн. жылға жуық уақыт өткендігін айтсақ та </a:t>
            </a:r>
            <a:r>
              <a:rPr lang="kk-KZ" sz="1200" dirty="0" smtClean="0">
                <a:latin typeface="Calibri" pitchFamily="34" charset="0"/>
                <a:cs typeface="Calibri" pitchFamily="34" charset="0"/>
              </a:rPr>
              <a:t>жеткілікті. Дүние </a:t>
            </a:r>
            <a:r>
              <a:rPr lang="kk-KZ" sz="1200" dirty="0">
                <a:latin typeface="Calibri" pitchFamily="34" charset="0"/>
                <a:cs typeface="Calibri" pitchFamily="34" charset="0"/>
              </a:rPr>
              <a:t>жүзінде жүргізіліп жатқан археологиялық жұмыстардың нәтижесінде алғашқы адамдардың қоныстары ашылып, олардың тастан жасалған құрал – саймандары көптеп табылуда. Олай болса, археология ғылымының ғылыми зерттеулерінің дәл осы тас құралдардан басталуы да тегіннен – тегін емес сияқты. Ғалымдардың пікірінше, алғашқы қауымдық құрылыс үш дәуірге бөлінеді. Олар: тас дәуірі, қола дәуірі және темір дәуірі. Тас дәуірінің өзі дүниежүзілік ғылымда бірнеше кезеңдерге бөлінеді. Көне тас дәуірі (палеолит) “Палеолит”термині гректің “палайос” – көне, “литос” – тас деген сөздерінен алынған, орта тас дәуірі (мезолит), жаңа тас дәуірі (неолит). Археология ғылымы саласындағы мұндай ғылыми тұжырым XIX ғасырда қалыптасқан. Тас дәуірі бұдан 2,5 – 2,6 млн. жылдай бұрын басталып, б.з.б. екі мыңыншы жылдықтың басына дейін </a:t>
            </a:r>
            <a:r>
              <a:rPr lang="kk-KZ" sz="1200" dirty="0" smtClean="0">
                <a:latin typeface="Calibri" pitchFamily="34" charset="0"/>
                <a:cs typeface="Calibri" pitchFamily="34" charset="0"/>
              </a:rPr>
              <a:t>созылған. Өз </a:t>
            </a:r>
            <a:r>
              <a:rPr lang="kk-KZ" sz="1200" dirty="0">
                <a:latin typeface="Calibri" pitchFamily="34" charset="0"/>
                <a:cs typeface="Calibri" pitchFamily="34" charset="0"/>
              </a:rPr>
              <a:t>кезегінде тас дәуірінің өзі үш кезеңге бөлінеді: бірінші тас дәуірінің ең алғашқы кезеңі – б.з.б. 1-2 млн. жыл мен б.з.б. 140 мыңыншы жылдар арасын қамтыса, ал екінші – көне тас дәуірінің орта кезеңі б.з.б. 140 мыңыншы жылдан б.з.б. 40 мыңыншы жылдар, ал үшінші кезеңі – көне тас ғасырының соңғы кезеңі – бұл б.з.б. 400 мыңыншы жылдан – 10 мыңыншы жылдың арасын қамтиды.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b="1" dirty="0">
                <a:latin typeface="Calibri" pitchFamily="34" charset="0"/>
                <a:cs typeface="Calibri" pitchFamily="34" charset="0"/>
              </a:rPr>
              <a:t>      </a:t>
            </a:r>
            <a:r>
              <a:rPr lang="kk-KZ" sz="1200" dirty="0">
                <a:latin typeface="Calibri" pitchFamily="34" charset="0"/>
                <a:cs typeface="Calibri" pitchFamily="34" charset="0"/>
              </a:rPr>
              <a:t>Алғашқы қауымдық құрылыстың екінші және үшінші кезеңдері – қола ғасыры – б.з.б. екінші және бірінші мыңжылдықтардың басын қамтыса, темір дәуірі шамамен б.з.б. бір мыңжылдықтың ортасынан басталады. Алғашқы қауымдық құрылыс өнерінің бастапқы кезеңінің басты ерекшелігі – синкретизм (гректің “қосылу” деген сөзінен шыққан) болды. Алғашқы адамдардың өзін қоршаған дүниені танып – білуі стихиялық жағдайда өтті және олар табиғат күштерінің алдында өте дәрменсіз болды. Тағылық жағдайында өмір сүрген маймыл тәріздес адамдар – пикантроптар, синантроптар және т.б. жануарлар дүниесінен біртіндеп бөлініп шыға бастайды. Сөйтіп олар үшін тіршіліктің жаңа кезеңі басталды. Ертедегі адамдар тобыры біріге жүріп, өздеріне баспана, мекен-жай үшін үңгірлерді, апандарды жануарлардан тартып ала бастайды. Олар табиғаттың дайын өнімдерін теріп жеп, аңшылықпен айналысты. Алғашқы қауымдық құрылыстың кемелденген кезеңі – неолит дәуірі. Бұл рулық  құрылыстың орнығып,тас индустриясынның шарықтаған кезеңі. </a:t>
            </a:r>
            <a:endParaRPr lang="ru-RU" sz="1200" dirty="0">
              <a:latin typeface="Calibri" pitchFamily="34" charset="0"/>
              <a:cs typeface="Calibri"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184576"/>
          </a:xfrm>
        </p:spPr>
        <p:txBody>
          <a:bodyPr>
            <a:normAutofit/>
          </a:bodyPr>
          <a:lstStyle/>
          <a:p>
            <a:pPr algn="l"/>
            <a:r>
              <a:rPr lang="ru-RU" sz="1200" dirty="0" smtClean="0"/>
              <a:t/>
            </a:r>
            <a:br>
              <a:rPr lang="ru-RU" sz="1200" dirty="0" smtClean="0"/>
            </a:br>
            <a:r>
              <a:rPr lang="ru-MO" sz="1200" dirty="0" smtClean="0"/>
              <a:t> </a:t>
            </a:r>
            <a:r>
              <a:rPr lang="ru-RU" sz="1200" dirty="0" smtClean="0"/>
              <a:t/>
            </a:r>
            <a:br>
              <a:rPr lang="ru-RU" sz="1200" dirty="0" smtClean="0"/>
            </a:br>
            <a:r>
              <a:rPr lang="kk-KZ" sz="1200" b="1" dirty="0" smtClean="0"/>
              <a:t>Он төртінші тақырып. Қазақстандағы орта ғасыр мәдениеті.</a:t>
            </a:r>
            <a:r>
              <a:rPr lang="kk-KZ" sz="1200" dirty="0" smtClean="0"/>
              <a:t/>
            </a:r>
            <a:br>
              <a:rPr lang="kk-KZ" sz="1200" dirty="0" smtClean="0"/>
            </a:br>
            <a:r>
              <a:rPr lang="kk-KZ" sz="1200" dirty="0" smtClean="0"/>
              <a:t>1. Номадизм өмір салты ретінде. </a:t>
            </a:r>
            <a:br>
              <a:rPr lang="kk-KZ" sz="1200" dirty="0" smtClean="0"/>
            </a:br>
            <a:r>
              <a:rPr lang="kk-KZ" sz="1200" dirty="0" smtClean="0"/>
              <a:t>2. Еуразиялық кеңістіктегі номадтар мәдениетінің негізгі белгілері.</a:t>
            </a:r>
            <a:br>
              <a:rPr lang="kk-KZ" sz="1200" dirty="0" smtClean="0"/>
            </a:br>
            <a:r>
              <a:rPr lang="kk-KZ" sz="1200" dirty="0" smtClean="0"/>
              <a:t>3. Қазақ хандығының құрылуы – ұлттық мәдениет қалыптасуының негізі. Жыраулар, ақындар, күйшілер , шешендер шығармашылықтары, қол өнері, ою-өрнек рәміздерінің ерекшеліктері.</a:t>
            </a:r>
            <a:br>
              <a:rPr lang="kk-KZ" sz="1200" dirty="0" smtClean="0"/>
            </a:br>
            <a:r>
              <a:rPr lang="kk-KZ" sz="1200" dirty="0" smtClean="0"/>
              <a:t>4. Қазақтардың космологиялық түсініктері мен дүниетанымының синкретизмі.</a:t>
            </a:r>
            <a:br>
              <a:rPr lang="kk-KZ" sz="1200" dirty="0" smtClean="0"/>
            </a:br>
            <a:r>
              <a:rPr lang="kk-KZ" sz="1200" dirty="0" smtClean="0"/>
              <a:t> </a:t>
            </a:r>
            <a:r>
              <a:rPr lang="kk-KZ" sz="1200" b="1" dirty="0" smtClean="0"/>
              <a:t/>
            </a:r>
            <a:br>
              <a:rPr lang="kk-KZ" sz="1200" b="1" dirty="0" smtClean="0"/>
            </a:br>
            <a:r>
              <a:rPr lang="kk-KZ" sz="1200" b="1" dirty="0" smtClean="0"/>
              <a:t>Он бесінші тақырып. Х1Х ғ.-ХХ1 ғасырдағы қазақ мәдениеті.</a:t>
            </a:r>
            <a:br>
              <a:rPr lang="kk-KZ" sz="1200" b="1" dirty="0" smtClean="0"/>
            </a:br>
            <a:r>
              <a:rPr lang="kk-KZ" sz="1200" b="1" dirty="0" smtClean="0"/>
              <a:t>Тапсырма:</a:t>
            </a:r>
            <a:br>
              <a:rPr lang="kk-KZ" sz="1200" b="1" dirty="0" smtClean="0"/>
            </a:br>
            <a:r>
              <a:rPr lang="kk-KZ" sz="1200" dirty="0" smtClean="0"/>
              <a:t>1.Қазақстанның Ресей империясының құрамына кіруі, ұлттық төл мәдениет саласындағы дағдарыс және оның ақындар поэзиясындағы көрінісі.</a:t>
            </a:r>
            <a:r>
              <a:rPr lang="kk-KZ" sz="1200" b="1" dirty="0" smtClean="0"/>
              <a:t/>
            </a:r>
            <a:br>
              <a:rPr lang="kk-KZ" sz="1200" b="1" dirty="0" smtClean="0"/>
            </a:br>
            <a:r>
              <a:rPr lang="kk-KZ" sz="1200" dirty="0" smtClean="0"/>
              <a:t>2. Қазақтың ғалым-ағартушыларының белгілі еңбектері (Абай – философ және ақын, Шоқан – Шығыс мәдениеттерін зерттеуші, Ы.Алтынсарин – қазақ ағартушылығының көрнекті тұлғасы, т.б. )</a:t>
            </a:r>
            <a:r>
              <a:rPr lang="kk-KZ" sz="1200" b="1" dirty="0" smtClean="0"/>
              <a:t/>
            </a:r>
            <a:br>
              <a:rPr lang="kk-KZ" sz="1200" b="1" dirty="0" smtClean="0"/>
            </a:br>
            <a:r>
              <a:rPr lang="kk-KZ" sz="1200" dirty="0" smtClean="0"/>
              <a:t>3.Х1Х ғ.ХХ ғ. Қазақ поэзиясы мен музыка өнерінің белгілі қайраткерлері, әдебиет майталмандары мен саяси қайраткерлер.(Құрманғазы, Тәттімбет, Дәулеткерей, Ақан сері, т.б; әдебиет майталмандары мен саяси қайраткерлер.( Ә.Бөкейханов, А.Байтұрсынов, Ж.Аймауытов, М.Жұмабаев т.б.)</a:t>
            </a:r>
            <a:r>
              <a:rPr lang="kk-KZ" sz="1200" b="1" dirty="0" smtClean="0"/>
              <a:t/>
            </a:r>
            <a:br>
              <a:rPr lang="kk-KZ" sz="1200" b="1" dirty="0" smtClean="0"/>
            </a:br>
            <a:r>
              <a:rPr lang="kk-KZ" sz="1200" dirty="0" smtClean="0"/>
              <a:t> 4. Кеңестік Қазақстан мәдениеті. Өнердің, білім мен ғылымның Қазақстандағы дамуы.   Көрнекті өкілдері.</a:t>
            </a:r>
            <a:r>
              <a:rPr lang="kk-KZ" sz="1200" b="1" dirty="0" smtClean="0"/>
              <a:t/>
            </a:r>
            <a:br>
              <a:rPr lang="kk-KZ" sz="1200" b="1" dirty="0" smtClean="0"/>
            </a:br>
            <a:r>
              <a:rPr lang="kk-KZ" sz="1200" dirty="0" smtClean="0"/>
              <a:t> 5. Егемен Қазақстандағы  ұлттық мәдениетті жандандыру мен өркендету  мәселелері. </a:t>
            </a:r>
            <a:r>
              <a:rPr lang="kk-KZ" sz="1200" b="1" dirty="0" smtClean="0"/>
              <a:t/>
            </a:r>
            <a:br>
              <a:rPr lang="kk-KZ" sz="1200" b="1" dirty="0" smtClean="0"/>
            </a:br>
            <a:r>
              <a:rPr lang="kk-KZ" sz="1200" dirty="0" smtClean="0"/>
              <a:t> </a:t>
            </a:r>
            <a:r>
              <a:rPr lang="kk-KZ" sz="1200" b="1" dirty="0" smtClean="0"/>
              <a:t/>
            </a:r>
            <a:br>
              <a:rPr lang="kk-KZ" sz="1200" b="1" dirty="0" smtClean="0"/>
            </a:br>
            <a:endParaRPr lang="kk-KZ" sz="1200" dirty="0">
              <a:latin typeface="Calibri" pitchFamily="34" charset="0"/>
              <a:cs typeface="Calibri"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400600"/>
          </a:xfrm>
        </p:spPr>
        <p:txBody>
          <a:bodyPr>
            <a:noAutofit/>
          </a:bodyPr>
          <a:lstStyle/>
          <a:p>
            <a:pPr algn="l"/>
            <a:r>
              <a:rPr lang="kk-KZ" sz="1200" b="1" cap="all" dirty="0" smtClean="0"/>
              <a:t>Студенттердің оқытушының  жетекшілігімен  өзіндік жұмыс атқару сабақтарының жоспары </a:t>
            </a:r>
            <a:r>
              <a:rPr lang="ru-RU" sz="1200" b="1" dirty="0" smtClean="0"/>
              <a:t/>
            </a:r>
            <a:br>
              <a:rPr lang="ru-RU" sz="1200" b="1" dirty="0" smtClean="0"/>
            </a:br>
            <a:r>
              <a:rPr lang="kk-KZ" sz="1200" b="1" cap="all" dirty="0" smtClean="0"/>
              <a:t> </a:t>
            </a:r>
            <a:r>
              <a:rPr lang="ru-RU" sz="1200" b="1" dirty="0" smtClean="0"/>
              <a:t/>
            </a:r>
            <a:br>
              <a:rPr lang="ru-RU" sz="1200" b="1" dirty="0" smtClean="0"/>
            </a:br>
            <a:r>
              <a:rPr lang="kk-KZ" sz="1200" b="1" dirty="0" smtClean="0"/>
              <a:t>1.  Мәдениет–мәдениеттанудың объектісі және пәні ретінде. Мәдениеттанудың қалыптасуы мен дамуының заңдылықтары.</a:t>
            </a:r>
            <a:r>
              <a:rPr lang="ru-RU" sz="1200" b="1" dirty="0" smtClean="0"/>
              <a:t/>
            </a:r>
            <a:br>
              <a:rPr lang="ru-RU" sz="1200" b="1" dirty="0" smtClean="0"/>
            </a:br>
            <a:r>
              <a:rPr lang="kk-KZ" sz="1200" b="1" dirty="0" smtClean="0"/>
              <a:t>               Тапсырма:</a:t>
            </a:r>
            <a:r>
              <a:rPr lang="ru-RU" sz="1200" b="1" dirty="0" smtClean="0"/>
              <a:t/>
            </a:r>
            <a:br>
              <a:rPr lang="ru-RU" sz="1200" b="1" dirty="0" smtClean="0"/>
            </a:br>
            <a:r>
              <a:rPr lang="kk-KZ" sz="1200" dirty="0" smtClean="0"/>
              <a:t>1.Мәдениет деген сөздің мағынасын қалай түсінесіз?</a:t>
            </a:r>
            <a:r>
              <a:rPr lang="ru-RU" sz="1200" b="1" dirty="0" smtClean="0"/>
              <a:t/>
            </a:r>
            <a:br>
              <a:rPr lang="ru-RU" sz="1200" b="1" dirty="0" smtClean="0"/>
            </a:br>
            <a:r>
              <a:rPr lang="kk-KZ" sz="1200" dirty="0" smtClean="0"/>
              <a:t>2.Мәдениетке қандай аспектілер жатады?</a:t>
            </a:r>
            <a:r>
              <a:rPr lang="ru-RU" sz="1200" b="1" dirty="0" smtClean="0"/>
              <a:t/>
            </a:r>
            <a:br>
              <a:rPr lang="ru-RU" sz="1200" b="1" dirty="0" smtClean="0"/>
            </a:br>
            <a:r>
              <a:rPr lang="kk-KZ" sz="1200" dirty="0" smtClean="0"/>
              <a:t>3.Мәдениеттану ғылымының іргелі проблемалары.</a:t>
            </a:r>
            <a:r>
              <a:rPr lang="ru-RU" sz="1200" b="1" dirty="0" smtClean="0"/>
              <a:t/>
            </a:r>
            <a:br>
              <a:rPr lang="ru-RU" sz="1200" b="1" dirty="0" smtClean="0"/>
            </a:br>
            <a:r>
              <a:rPr lang="kk-KZ" sz="1200" dirty="0" smtClean="0"/>
              <a:t>4.Мәдениет заңдылықтарының мәнін, әдістері мен принциптерінің мазмұнын ашыңыз.</a:t>
            </a:r>
            <a:r>
              <a:rPr lang="ru-RU" sz="1200" b="1" dirty="0" smtClean="0"/>
              <a:t/>
            </a:r>
            <a:br>
              <a:rPr lang="ru-RU" sz="1200" b="1" dirty="0" smtClean="0"/>
            </a:br>
            <a:r>
              <a:rPr lang="ru-MO" sz="1200" dirty="0" smtClean="0"/>
              <a:t>5. </a:t>
            </a:r>
            <a:r>
              <a:rPr lang="kk-KZ" sz="1200" dirty="0" smtClean="0"/>
              <a:t>Мәдениет пен діннің өзара байланысы.</a:t>
            </a:r>
            <a:r>
              <a:rPr lang="kk-KZ" sz="1200" b="1" dirty="0" smtClean="0"/>
              <a:t/>
            </a:r>
            <a:br>
              <a:rPr lang="kk-KZ" sz="1200" b="1" dirty="0" smtClean="0"/>
            </a:br>
            <a:r>
              <a:rPr lang="kk-KZ" sz="1200" dirty="0" smtClean="0"/>
              <a:t>6.Мәдениеттанудың қатарлас әлеуметтік және гуманитарлық ғылымдармен байланысы (философия, антропология,әлеуметтану, психология, этнология, семиотика және т.б.)</a:t>
            </a:r>
            <a:r>
              <a:rPr lang="kk-KZ" sz="1200" b="1" dirty="0" smtClean="0"/>
              <a:t/>
            </a:r>
            <a:br>
              <a:rPr lang="kk-KZ" sz="1200" b="1" dirty="0" smtClean="0"/>
            </a:br>
            <a:r>
              <a:rPr lang="kk-KZ" sz="1200" b="1" dirty="0" smtClean="0"/>
              <a:t>Өткізу формасы: </a:t>
            </a:r>
            <a:r>
              <a:rPr lang="kk-KZ" sz="1200" dirty="0" smtClean="0"/>
              <a:t>Жауапты ізденуде өзіндік жұмыс жасау, Топта талқылау. Жұмыс нәтижелері дәптерде тіркеледі.</a:t>
            </a:r>
            <a:r>
              <a:rPr lang="kk-KZ" sz="1200" b="1" dirty="0" smtClean="0"/>
              <a:t/>
            </a:r>
            <a:br>
              <a:rPr lang="kk-KZ" sz="1200" b="1" dirty="0" smtClean="0"/>
            </a:br>
            <a:r>
              <a:rPr lang="kk-KZ" sz="1200" b="1" dirty="0" smtClean="0"/>
              <a:t>Әдістемелік ұсыныстар</a:t>
            </a:r>
            <a:r>
              <a:rPr lang="kk-KZ" sz="1200" dirty="0" smtClean="0"/>
              <a:t>: Тапсырманы орындау үшін студенттің оқу әдебиеттерімен, дәріс жазбаларымен өзіндік жұмыс істеуі, сонымен қатар оқыған материалдардан қорытынды шығара білуі, фактілерді салыстыра білулері  қажет. Тапсырма мазмұны топта талқыланады.</a:t>
            </a:r>
            <a:r>
              <a:rPr lang="kk-KZ" sz="1200" b="1" dirty="0" smtClean="0"/>
              <a:t/>
            </a:r>
            <a:br>
              <a:rPr lang="kk-KZ" sz="1200" b="1" dirty="0" smtClean="0"/>
            </a:br>
            <a:r>
              <a:rPr lang="kk-KZ" sz="1200" b="1" dirty="0" smtClean="0"/>
              <a:t> </a:t>
            </a:r>
            <a:r>
              <a:rPr lang="kk-KZ" sz="1200" dirty="0" smtClean="0"/>
              <a:t/>
            </a:r>
            <a:br>
              <a:rPr lang="kk-KZ" sz="1200" dirty="0" smtClean="0"/>
            </a:br>
            <a:r>
              <a:rPr lang="kk-KZ" sz="1200" b="1" dirty="0" smtClean="0"/>
              <a:t>Ұсынылатын әдебиеттер: </a:t>
            </a:r>
            <a:br>
              <a:rPr lang="kk-KZ" sz="1200" b="1" dirty="0" smtClean="0"/>
            </a:br>
            <a:r>
              <a:rPr lang="kk-KZ" sz="1200" b="1" dirty="0" smtClean="0"/>
              <a:t> </a:t>
            </a:r>
            <a:r>
              <a:rPr lang="kk-KZ" sz="1200" dirty="0" smtClean="0"/>
              <a:t>1.Сапрыкин. Введение в культурологию.Уч.пособие. М.1995.</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 Мәдениеттануға кіріспе. А.,2001</a:t>
            </a:r>
            <a:br>
              <a:rPr lang="kk-KZ" sz="1200" dirty="0" smtClean="0"/>
            </a:br>
            <a:r>
              <a:rPr lang="kk-KZ" sz="1200" dirty="0" smtClean="0"/>
              <a:t>5. Гуревич П.С. Культурология.Учебное пособие.М.1996.</a:t>
            </a:r>
            <a:br>
              <a:rPr lang="kk-KZ" sz="1200" dirty="0" smtClean="0"/>
            </a:br>
            <a:r>
              <a:rPr lang="kk-KZ" sz="1200" dirty="0" smtClean="0"/>
              <a:t>6. Гуревич П.С. Культурология . Уч.пособие. М.1996.</a:t>
            </a:r>
            <a:br>
              <a:rPr lang="kk-KZ" sz="1200" dirty="0" smtClean="0"/>
            </a:br>
            <a:r>
              <a:rPr lang="kk-KZ" sz="1200" dirty="0" smtClean="0"/>
              <a:t>7. Радугин .,Радугина  .Культурология  М.,1999.</a:t>
            </a:r>
            <a:br>
              <a:rPr lang="kk-KZ" sz="1200" dirty="0" smtClean="0"/>
            </a:br>
            <a:r>
              <a:rPr lang="kk-KZ" sz="1200" dirty="0" smtClean="0"/>
              <a:t>8. Багдасарьян. Культурология. М.,1998.</a:t>
            </a:r>
            <a:br>
              <a:rPr lang="kk-KZ" sz="1200" dirty="0" smtClean="0"/>
            </a:br>
            <a:r>
              <a:rPr lang="kk-KZ" sz="1200" dirty="0" smtClean="0"/>
              <a:t>9. Ғабитов Т.,Алимжанова. Мәдениеттану. Оқу құралы. А.2003</a:t>
            </a:r>
            <a:br>
              <a:rPr lang="kk-KZ" sz="1200" dirty="0" smtClean="0"/>
            </a:br>
            <a:r>
              <a:rPr lang="kk-KZ" sz="1200" dirty="0" smtClean="0"/>
              <a:t>10.Тимошинов В.И. Культурология. Учебное пособие. М.2003.</a:t>
            </a:r>
            <a:br>
              <a:rPr lang="kk-KZ" sz="1200" dirty="0" smtClean="0"/>
            </a:br>
            <a:r>
              <a:rPr lang="kk-KZ" sz="1200" dirty="0" smtClean="0"/>
              <a:t>11.Алтаев Ж., Ғабитов Т.Х. Философия және мәдениеттану. А.,2001.</a:t>
            </a:r>
            <a:br>
              <a:rPr lang="kk-KZ" sz="1200" dirty="0" smtClean="0"/>
            </a:br>
            <a:r>
              <a:rPr lang="kk-KZ" sz="1200" dirty="0" smtClean="0"/>
              <a:t>12. Марғұлан Ә. Ежелгі мәдениет куәлері. А.,1966.</a:t>
            </a:r>
            <a:br>
              <a:rPr lang="kk-KZ" sz="1200" dirty="0" smtClean="0"/>
            </a:br>
            <a:r>
              <a:rPr lang="kk-KZ" sz="1200" dirty="0" smtClean="0"/>
              <a:t>13. Риквин Б. Өнердің ықшам тарихы. А.,1988.</a:t>
            </a:r>
            <a:r>
              <a:rPr lang="ru-RU" sz="1200" dirty="0" smtClean="0"/>
              <a:t/>
            </a:r>
            <a:br>
              <a:rPr lang="ru-RU" sz="1200" dirty="0" smtClean="0"/>
            </a:br>
            <a:endParaRPr lang="ru-RU" sz="12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568952" cy="6408712"/>
          </a:xfrm>
        </p:spPr>
        <p:txBody>
          <a:bodyPr>
            <a:normAutofit/>
          </a:bodyPr>
          <a:lstStyle/>
          <a:p>
            <a:pPr algn="l"/>
            <a:r>
              <a:rPr lang="kk-KZ" sz="1200" b="1" dirty="0" smtClean="0"/>
              <a:t>2.Архаикалық мәдениет</a:t>
            </a:r>
            <a:r>
              <a:rPr lang="kk-KZ" sz="1200" dirty="0" smtClean="0"/>
              <a:t/>
            </a:r>
            <a:br>
              <a:rPr lang="kk-KZ" sz="1200" dirty="0" smtClean="0"/>
            </a:br>
            <a:r>
              <a:rPr lang="kk-KZ" sz="1200" b="1" dirty="0" smtClean="0"/>
              <a:t> Тапсырма:</a:t>
            </a:r>
            <a:r>
              <a:rPr lang="kk-KZ" sz="1200" dirty="0" smtClean="0"/>
              <a:t/>
            </a:r>
            <a:br>
              <a:rPr lang="kk-KZ" sz="1200" dirty="0" smtClean="0"/>
            </a:br>
            <a:r>
              <a:rPr lang="kk-KZ" sz="1200" dirty="0" smtClean="0"/>
              <a:t> 1.Ежелгі адамның архаикалық санасына  мифология қалай әсер етті?</a:t>
            </a:r>
            <a:br>
              <a:rPr lang="kk-KZ" sz="1200" dirty="0" smtClean="0"/>
            </a:br>
            <a:r>
              <a:rPr lang="kk-KZ" sz="1200" dirty="0" smtClean="0"/>
              <a:t> 2.«Табу» дегеніміз не? Ол ұғымдардың біздің заманымызға дейін сақталу себебі неде?</a:t>
            </a:r>
            <a:br>
              <a:rPr lang="kk-KZ" sz="1200" dirty="0" smtClean="0"/>
            </a:br>
            <a:r>
              <a:rPr lang="kk-KZ" sz="1200" dirty="0" smtClean="0"/>
              <a:t>3.Діни нанымдардың көне архаикалық түрлерінің ежелгі адамның дүниетанымы мен мәдениетінің дамуына әсері.</a:t>
            </a:r>
            <a:br>
              <a:rPr lang="kk-KZ" sz="1200" dirty="0" smtClean="0"/>
            </a:br>
            <a:r>
              <a:rPr lang="kk-KZ" sz="1200" dirty="0" smtClean="0"/>
              <a:t>4.Тотемизм, анимизм,фетишизм, шаманизм, магия терминдерінің мазмұнын түсіндіріңіз.</a:t>
            </a:r>
            <a:br>
              <a:rPr lang="kk-KZ" sz="1200" dirty="0" smtClean="0"/>
            </a:br>
            <a:r>
              <a:rPr lang="kk-KZ" sz="1200" dirty="0" smtClean="0"/>
              <a:t>5. Құранның қасиетті сөздері жазылған бойтұмардың тіл-көзден сақтайтын қасиетіне деген сенім қазіргі кезеңге дейін сақталып келу себебі неде?</a:t>
            </a:r>
            <a:br>
              <a:rPr lang="kk-KZ" sz="1200" dirty="0" smtClean="0"/>
            </a:br>
            <a:r>
              <a:rPr lang="kk-KZ" sz="1200" dirty="0" smtClean="0"/>
              <a:t>6.Жас үйленген жұбайлар немесе алыс жолға сапарға шыққан жолаушы алдымен қарттардан бата алуының себебі неде? </a:t>
            </a:r>
            <a:br>
              <a:rPr lang="kk-KZ" sz="1200" dirty="0" smtClean="0"/>
            </a:br>
            <a:r>
              <a:rPr lang="kk-KZ" sz="1200" b="1" dirty="0" smtClean="0"/>
              <a:t>Өткізу формасы:  </a:t>
            </a:r>
            <a:r>
              <a:rPr lang="kk-KZ" sz="1200" dirty="0" smtClean="0"/>
              <a:t>Жұмыс топпен, дискуссия түрінде өткізіледі. Студенттер оқулықтарға сүйене отырып тақырыпты талдайды.</a:t>
            </a:r>
            <a:r>
              <a:rPr lang="kk-KZ" sz="1200" b="1" dirty="0" smtClean="0"/>
              <a:t/>
            </a:r>
            <a:br>
              <a:rPr lang="kk-KZ" sz="1200" b="1" dirty="0" smtClean="0"/>
            </a:br>
            <a:r>
              <a:rPr lang="kk-KZ" sz="1200" dirty="0" smtClean="0"/>
              <a:t>Әдістемелік ұсыныстар: Тақырыпты меңгеру үшін қойылған сұрақтарды тереңірек түсіну қажет. Пікірталас кезінде мәліметтерді дәлелдерге сүйене отырып талдайды.</a:t>
            </a:r>
            <a:r>
              <a:rPr lang="kk-KZ" sz="1200" b="1" dirty="0" smtClean="0"/>
              <a:t/>
            </a:r>
            <a:br>
              <a:rPr lang="kk-KZ" sz="1200" b="1" dirty="0" smtClean="0"/>
            </a:br>
            <a:r>
              <a:rPr lang="kk-KZ" sz="1200" b="1" dirty="0" smtClean="0"/>
              <a:t>Ұсынылған әдебиеттер:</a:t>
            </a:r>
            <a:r>
              <a:rPr lang="kk-KZ" sz="1200" dirty="0" smtClean="0"/>
              <a:t/>
            </a:r>
            <a:br>
              <a:rPr lang="kk-KZ" sz="1200" dirty="0" smtClean="0"/>
            </a:br>
            <a:r>
              <a:rPr lang="kk-KZ" sz="1200" dirty="0" smtClean="0"/>
              <a:t>1.Сапрыкин. Введение в культурологию.Уч.пособие. М.1995.</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 Мәдениеттануға кіріспе. А.,2001</a:t>
            </a:r>
            <a:br>
              <a:rPr lang="kk-KZ" sz="1200" dirty="0" smtClean="0"/>
            </a:br>
            <a:r>
              <a:rPr lang="kk-KZ" sz="1200" dirty="0" smtClean="0"/>
              <a:t>5. Гуревич П.С. Культурология.Учебное пособие.М.1996.</a:t>
            </a:r>
            <a:br>
              <a:rPr lang="kk-KZ" sz="1200" dirty="0" smtClean="0"/>
            </a:br>
            <a:r>
              <a:rPr lang="kk-KZ" sz="1200" dirty="0" smtClean="0"/>
              <a:t>6. Гуревич П.С. Культурология . Уч.пособие. М.1996.</a:t>
            </a:r>
            <a:br>
              <a:rPr lang="kk-KZ" sz="1200" dirty="0" smtClean="0"/>
            </a:br>
            <a:r>
              <a:rPr lang="kk-KZ" sz="1200" dirty="0" smtClean="0"/>
              <a:t>7. Радугин .,Радугина  .Культурология  М.,1999.</a:t>
            </a:r>
            <a:br>
              <a:rPr lang="kk-KZ" sz="1200" dirty="0" smtClean="0"/>
            </a:br>
            <a:r>
              <a:rPr lang="kk-KZ" sz="1200" dirty="0" smtClean="0"/>
              <a:t>8.Багдасарьян. Культурология. М.,1998.</a:t>
            </a:r>
            <a:br>
              <a:rPr lang="kk-KZ" sz="1200" dirty="0" smtClean="0"/>
            </a:br>
            <a:r>
              <a:rPr lang="kk-KZ" sz="1200" dirty="0" smtClean="0"/>
              <a:t>9.Ғабитов .,Алимжанова. Мәдениеттану. Оқу құралы. А.2003</a:t>
            </a:r>
            <a:br>
              <a:rPr lang="kk-KZ" sz="1200" dirty="0" smtClean="0"/>
            </a:br>
            <a:r>
              <a:rPr lang="kk-KZ" sz="1200" dirty="0" smtClean="0"/>
              <a:t>10.Тимошинов В.И. Культурология. Учебное пособие. М.2003.</a:t>
            </a:r>
            <a:br>
              <a:rPr lang="kk-KZ" sz="1200" dirty="0" smtClean="0"/>
            </a:br>
            <a:r>
              <a:rPr lang="kk-KZ" sz="1200" dirty="0" smtClean="0"/>
              <a:t>11.Алтаев Ж., Ғабитов Т.Х. Философия және мәдениеттану. А.,2001.</a:t>
            </a:r>
            <a:br>
              <a:rPr lang="kk-KZ" sz="1200" dirty="0" smtClean="0"/>
            </a:br>
            <a:r>
              <a:rPr lang="kk-KZ" sz="1200" b="1" dirty="0" smtClean="0"/>
              <a:t> </a:t>
            </a:r>
            <a:r>
              <a:rPr lang="ru-RU" sz="1200" b="1" dirty="0" smtClean="0"/>
              <a:t/>
            </a:r>
            <a:br>
              <a:rPr lang="ru-RU" sz="1200" b="1" dirty="0" smtClean="0"/>
            </a:br>
            <a:endParaRPr lang="ru-RU" sz="12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5760640"/>
          </a:xfrm>
        </p:spPr>
        <p:txBody>
          <a:bodyPr>
            <a:normAutofit/>
          </a:bodyPr>
          <a:lstStyle/>
          <a:p>
            <a:pPr algn="l"/>
            <a:r>
              <a:rPr lang="kk-KZ" sz="1200" b="1" dirty="0" smtClean="0"/>
              <a:t>3. Мысыр ( Египет) өркениеті</a:t>
            </a:r>
            <a:br>
              <a:rPr lang="kk-KZ" sz="1200" b="1" dirty="0" smtClean="0"/>
            </a:br>
            <a:r>
              <a:rPr lang="kk-KZ" sz="1200" b="1" dirty="0" smtClean="0"/>
              <a:t>тапсырма:</a:t>
            </a:r>
            <a:br>
              <a:rPr lang="kk-KZ" sz="1200" b="1" dirty="0" smtClean="0"/>
            </a:br>
            <a:r>
              <a:rPr lang="kk-KZ" sz="1200" dirty="0" smtClean="0"/>
              <a:t>1.Ежелгі Мысырда  діннің маңызының ерекше зор болуы себебі неде?</a:t>
            </a:r>
            <a:r>
              <a:rPr lang="kk-KZ" sz="1200" b="1" dirty="0" smtClean="0"/>
              <a:t/>
            </a:r>
            <a:br>
              <a:rPr lang="kk-KZ" sz="1200" b="1" dirty="0" smtClean="0"/>
            </a:br>
            <a:r>
              <a:rPr lang="kk-KZ" sz="1200" dirty="0" smtClean="0"/>
              <a:t>2.Ежелгі мысырлықтардың құдайларын аң бейнесіне ұқсас етіп бейнелеулері не себептен?</a:t>
            </a:r>
            <a:r>
              <a:rPr lang="kk-KZ" sz="1200" b="1" dirty="0" smtClean="0"/>
              <a:t/>
            </a:r>
            <a:br>
              <a:rPr lang="kk-KZ" sz="1200" b="1" dirty="0" smtClean="0"/>
            </a:br>
            <a:r>
              <a:rPr lang="kk-KZ" sz="1200" dirty="0" smtClean="0"/>
              <a:t>3.Пирамидалардың салыну себебі.</a:t>
            </a:r>
            <a:r>
              <a:rPr lang="kk-KZ" sz="1200" b="1" dirty="0" smtClean="0"/>
              <a:t/>
            </a:r>
            <a:br>
              <a:rPr lang="kk-KZ" sz="1200" b="1" dirty="0" smtClean="0"/>
            </a:br>
            <a:r>
              <a:rPr lang="kk-KZ" sz="1200" dirty="0" smtClean="0"/>
              <a:t>4.Иероглифтың  әріптен айырмашылығы қандай?</a:t>
            </a:r>
            <a:r>
              <a:rPr lang="kk-KZ" sz="1200" b="1" dirty="0" smtClean="0"/>
              <a:t/>
            </a:r>
            <a:br>
              <a:rPr lang="kk-KZ" sz="1200" b="1" dirty="0" smtClean="0"/>
            </a:br>
            <a:r>
              <a:rPr lang="kk-KZ" sz="1200" dirty="0" smtClean="0"/>
              <a:t>5. Ежелгі Египет храмдық сәулет өнерінің  ерекшелігі қандай?</a:t>
            </a:r>
            <a:r>
              <a:rPr lang="kk-KZ" sz="1200" b="1" dirty="0" smtClean="0"/>
              <a:t/>
            </a:r>
            <a:br>
              <a:rPr lang="kk-KZ" sz="1200" b="1" dirty="0" smtClean="0"/>
            </a:br>
            <a:r>
              <a:rPr lang="kk-KZ" sz="1200" b="1" dirty="0" smtClean="0"/>
              <a:t>Өткізу формасы:</a:t>
            </a:r>
            <a:br>
              <a:rPr lang="kk-KZ" sz="1200" b="1" dirty="0" smtClean="0"/>
            </a:br>
            <a:r>
              <a:rPr lang="kk-KZ" sz="1200" dirty="0" smtClean="0"/>
              <a:t>Жұмыс топпен дискуссия түрінде өтіледі. Студенттер ғылыми әдебиеттерден алынған мәліметтерді дәлелдерге сүйене отырып талдайды.</a:t>
            </a:r>
            <a:r>
              <a:rPr lang="kk-KZ" sz="1200" b="1" dirty="0" smtClean="0"/>
              <a:t/>
            </a:r>
            <a:br>
              <a:rPr lang="kk-KZ" sz="1200" b="1" dirty="0" smtClean="0"/>
            </a:br>
            <a:r>
              <a:rPr lang="kk-KZ" sz="1200" b="1" dirty="0" smtClean="0"/>
              <a:t>Әдістемелік ұсыныс</a:t>
            </a:r>
            <a:r>
              <a:rPr lang="kk-KZ" sz="1200" dirty="0" smtClean="0"/>
              <a:t>: тапсырманы орындау үшін студенттер Ежелгі Шығыс  тарихын, мәдениетін зерттеуге арналған арнайы оқулықтармен,түпнұсқалармен және жазба деректермен  өзіндік жұмыс жасауы қажет.</a:t>
            </a:r>
            <a:r>
              <a:rPr lang="kk-KZ" sz="1200" b="1" dirty="0" smtClean="0"/>
              <a:t/>
            </a:r>
            <a:br>
              <a:rPr lang="kk-KZ" sz="1200" b="1" dirty="0" smtClean="0"/>
            </a:br>
            <a:r>
              <a:rPr lang="kk-KZ" sz="1200" b="1" dirty="0" smtClean="0"/>
              <a:t>Ұсынылатын әдебиеттер:</a:t>
            </a:r>
            <a:br>
              <a:rPr lang="kk-KZ" sz="1200" b="1" dirty="0" smtClean="0"/>
            </a:br>
            <a:r>
              <a:rPr lang="kk-KZ" sz="1200" dirty="0" smtClean="0"/>
              <a:t>1. Введение в культурологию. В 3-х томах. М.,1995.</a:t>
            </a:r>
            <a:br>
              <a:rPr lang="kk-KZ" sz="1200" dirty="0" smtClean="0"/>
            </a:br>
            <a:r>
              <a:rPr lang="kk-KZ" sz="1200" dirty="0" smtClean="0"/>
              <a:t>2. Габитов Т. Культурология. А.,2001</a:t>
            </a:r>
            <a:br>
              <a:rPr lang="kk-KZ" sz="1200" dirty="0" smtClean="0"/>
            </a:br>
            <a:r>
              <a:rPr lang="kk-KZ" sz="1200" dirty="0" smtClean="0"/>
              <a:t>3. Габитов Т. М. Мәдениеттануға кіріспе. А.,2001</a:t>
            </a:r>
            <a:br>
              <a:rPr lang="kk-KZ" sz="1200" dirty="0" smtClean="0"/>
            </a:br>
            <a:r>
              <a:rPr lang="kk-KZ" sz="1200" dirty="0" smtClean="0"/>
              <a:t>4.Ғабитов Т .,Алимжанова. Мәдениеттану. Оқу құралы. А.2003</a:t>
            </a:r>
            <a:br>
              <a:rPr lang="kk-KZ" sz="1200" dirty="0" smtClean="0"/>
            </a:br>
            <a:r>
              <a:rPr lang="kk-KZ" sz="1200" dirty="0" smtClean="0"/>
              <a:t>5. Тимошинов В.И. Культурология. Учебное пособие. М.2003.</a:t>
            </a:r>
            <a:br>
              <a:rPr lang="kk-KZ" sz="1200" dirty="0" smtClean="0"/>
            </a:br>
            <a:r>
              <a:rPr lang="kk-KZ" sz="1200" dirty="0" smtClean="0"/>
              <a:t>6.Древняя цивилизация. М., 1989</a:t>
            </a:r>
            <a:br>
              <a:rPr lang="kk-KZ" sz="1200" dirty="0" smtClean="0"/>
            </a:br>
            <a:r>
              <a:rPr lang="kk-KZ" sz="1200" dirty="0" smtClean="0"/>
              <a:t>7.Культурология. Антология. Т.1., М., 1994</a:t>
            </a:r>
            <a:br>
              <a:rPr lang="kk-KZ" sz="1200" dirty="0" smtClean="0"/>
            </a:br>
            <a:r>
              <a:rPr lang="kk-KZ" sz="1200" dirty="0" smtClean="0"/>
              <a:t>8.Қоңыратбаев Ә. және Қоңыратбаева Т. Көне мәдениет жазбалары. </a:t>
            </a:r>
            <a:br>
              <a:rPr lang="kk-KZ" sz="1200" dirty="0" smtClean="0"/>
            </a:br>
            <a:r>
              <a:rPr lang="kk-KZ" sz="1200" dirty="0" smtClean="0"/>
              <a:t>9.14.Лосев В.Ф. Философия. Мифология. Культурология. М.,  </a:t>
            </a:r>
            <a:br>
              <a:rPr lang="kk-KZ" sz="1200" dirty="0" smtClean="0"/>
            </a:br>
            <a:r>
              <a:rPr lang="kk-KZ" sz="1200" dirty="0" smtClean="0"/>
              <a:t>10.В.М. Хачатурян . История мировых цивилизации. /10-11 классы/. М., 1997</a:t>
            </a:r>
            <a:br>
              <a:rPr lang="kk-KZ" sz="1200" dirty="0" smtClean="0"/>
            </a:br>
            <a:r>
              <a:rPr lang="kk-KZ" sz="1200" dirty="0" smtClean="0"/>
              <a:t>11. Культура Древнего Египта.,М.,1976;</a:t>
            </a:r>
            <a:br>
              <a:rPr lang="kk-KZ" sz="1200" dirty="0" smtClean="0"/>
            </a:br>
            <a:r>
              <a:rPr lang="kk-KZ" sz="1200" dirty="0" smtClean="0"/>
              <a:t>12. Древние цивилизации (Под общ. Редакцией Г.М.Бонгард – Левина. – М.: Мысль, 1989;</a:t>
            </a:r>
            <a:br>
              <a:rPr lang="kk-KZ" sz="1200" dirty="0" smtClean="0"/>
            </a:br>
            <a:r>
              <a:rPr lang="kk-KZ" sz="1200" b="1" dirty="0" smtClean="0"/>
              <a:t> </a:t>
            </a:r>
            <a:r>
              <a:rPr lang="ru-RU" sz="1200" dirty="0" smtClean="0"/>
              <a:t/>
            </a:r>
            <a:br>
              <a:rPr lang="ru-RU" sz="1200" dirty="0" smtClean="0"/>
            </a:br>
            <a:endParaRPr lang="ru-RU" sz="1200" dirty="0">
              <a:latin typeface="Calibri" pitchFamily="34" charset="0"/>
              <a:cs typeface="Calibri"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5976664"/>
          </a:xfrm>
        </p:spPr>
        <p:txBody>
          <a:bodyPr>
            <a:normAutofit/>
          </a:bodyPr>
          <a:lstStyle/>
          <a:p>
            <a:pPr algn="l"/>
            <a:r>
              <a:rPr lang="kk-KZ" sz="1200" b="1" dirty="0" smtClean="0"/>
              <a:t>3.Шумер-Вавилон өркениеті</a:t>
            </a:r>
            <a:r>
              <a:rPr lang="kk-KZ" sz="1200" dirty="0" smtClean="0"/>
              <a:t/>
            </a:r>
            <a:br>
              <a:rPr lang="kk-KZ" sz="1200" dirty="0" smtClean="0"/>
            </a:br>
            <a:r>
              <a:rPr lang="kk-KZ" sz="1200" b="1" dirty="0" smtClean="0"/>
              <a:t>    тапсырма:</a:t>
            </a:r>
            <a:r>
              <a:rPr lang="kk-KZ" sz="1200" dirty="0" smtClean="0"/>
              <a:t/>
            </a:r>
            <a:br>
              <a:rPr lang="kk-KZ" sz="1200" dirty="0" smtClean="0"/>
            </a:br>
            <a:r>
              <a:rPr lang="kk-KZ" sz="1200" dirty="0" smtClean="0"/>
              <a:t>1.Ежелгі шумерліктер мен вавилондықтардың дүниетанымы.   </a:t>
            </a:r>
            <a:br>
              <a:rPr lang="kk-KZ" sz="1200" dirty="0" smtClean="0"/>
            </a:br>
            <a:r>
              <a:rPr lang="kk-KZ" sz="1200" dirty="0" smtClean="0"/>
              <a:t>2</a:t>
            </a:r>
            <a:r>
              <a:rPr lang="kk-KZ" sz="1200" b="1" dirty="0" smtClean="0"/>
              <a:t>.</a:t>
            </a:r>
            <a:r>
              <a:rPr lang="kk-KZ" sz="1200" dirty="0" smtClean="0"/>
              <a:t>Құдайға жалбарыну кезінде адамдар не себептен магияны қолданды?</a:t>
            </a:r>
            <a:br>
              <a:rPr lang="kk-KZ" sz="1200" dirty="0" smtClean="0"/>
            </a:br>
            <a:r>
              <a:rPr lang="kk-KZ" sz="1200" dirty="0" smtClean="0"/>
              <a:t>3. Сына жазудың басқа жазу үлгілерінен айырмашылығы қандай?</a:t>
            </a:r>
            <a:br>
              <a:rPr lang="kk-KZ" sz="1200" dirty="0" smtClean="0"/>
            </a:br>
            <a:r>
              <a:rPr lang="kk-KZ" sz="1200" dirty="0" smtClean="0"/>
              <a:t>4. Әлемнің жеті ғажайыбының қайсысы Вавилон мәдениетіне жатады?</a:t>
            </a:r>
            <a:br>
              <a:rPr lang="kk-KZ" sz="1200" dirty="0" smtClean="0"/>
            </a:br>
            <a:r>
              <a:rPr lang="kk-KZ" sz="1200" dirty="0" smtClean="0"/>
              <a:t>5.Хаммурапи патша заңдарының  ерекшеліктері қандай?</a:t>
            </a:r>
            <a:br>
              <a:rPr lang="kk-KZ" sz="1200" dirty="0" smtClean="0"/>
            </a:br>
            <a:r>
              <a:rPr lang="kk-KZ" sz="1200" dirty="0" smtClean="0"/>
              <a:t>6. Ертедегі шумерлердің дүниетанымдарына мифтердің әсері.</a:t>
            </a:r>
            <a:br>
              <a:rPr lang="kk-KZ" sz="1200" dirty="0" smtClean="0"/>
            </a:br>
            <a:r>
              <a:rPr lang="kk-KZ" sz="1200" b="1" dirty="0" smtClean="0"/>
              <a:t>Өткізу формасы</a:t>
            </a:r>
            <a:r>
              <a:rPr lang="kk-KZ" sz="1200" dirty="0" smtClean="0"/>
              <a:t>: Жұмыс топпен, дискуссия түрінде өткізіледі. Студенттер оқулықтарға сүйене отырып тақырыпты талдайды</a:t>
            </a:r>
            <a:r>
              <a:rPr lang="kk-KZ" sz="1200" b="1" dirty="0" smtClean="0"/>
              <a:t/>
            </a:r>
            <a:br>
              <a:rPr lang="kk-KZ" sz="1200" b="1" dirty="0" smtClean="0"/>
            </a:br>
            <a:r>
              <a:rPr lang="kk-KZ" sz="1200" b="1" dirty="0" smtClean="0"/>
              <a:t>Әдістемелік ұсыныстар: </a:t>
            </a:r>
            <a:r>
              <a:rPr lang="kk-KZ" sz="1200" dirty="0" smtClean="0"/>
              <a:t>Тақырыпты меңгеру үшін Шумер-Вавилон тарихын, мәдениетін зерттеген арнайы жазба деректерімен  оқу құралдарын оқу, игерген білімді ой-елегінен өткізіп, сараптай білу. </a:t>
            </a:r>
            <a:r>
              <a:rPr lang="kk-KZ" sz="1200" b="1" dirty="0" smtClean="0"/>
              <a:t/>
            </a:r>
            <a:br>
              <a:rPr lang="kk-KZ" sz="1200" b="1" dirty="0" smtClean="0"/>
            </a:br>
            <a:r>
              <a:rPr lang="kk-KZ" sz="1200" b="1" dirty="0" smtClean="0"/>
              <a:t>Ұсынылған әдебиеттер:</a:t>
            </a:r>
            <a:r>
              <a:rPr lang="kk-KZ" sz="1200" dirty="0" smtClean="0"/>
              <a:t/>
            </a:r>
            <a:br>
              <a:rPr lang="kk-KZ" sz="1200" dirty="0" smtClean="0"/>
            </a:br>
            <a:r>
              <a:rPr lang="kk-KZ" sz="1200" dirty="0" smtClean="0"/>
              <a:t>1.Лосев В.Ф. Философия. Мифология. Культурология. М.,  1991</a:t>
            </a:r>
            <a:br>
              <a:rPr lang="kk-KZ" sz="1200" dirty="0" smtClean="0"/>
            </a:br>
            <a:r>
              <a:rPr lang="kk-KZ" sz="1200" dirty="0" smtClean="0"/>
              <a:t>2.Қоңыратбаев Ә. және Қоңыратбаева Т. Көне мәдениет жазбалары. А., 1991</a:t>
            </a:r>
            <a:br>
              <a:rPr lang="kk-KZ" sz="1200" dirty="0" smtClean="0"/>
            </a:br>
            <a:r>
              <a:rPr lang="kk-KZ" sz="1200" dirty="0" smtClean="0"/>
              <a:t>3.Философиялық сөздік. А., 1997 </a:t>
            </a:r>
            <a:br>
              <a:rPr lang="kk-KZ" sz="1200" dirty="0" smtClean="0"/>
            </a:br>
            <a:r>
              <a:rPr lang="kk-KZ" sz="1200" dirty="0" smtClean="0"/>
              <a:t>В.М. Хачатурян . История мировых цивилизации. /10-11 классы/. М., 1997</a:t>
            </a:r>
            <a:br>
              <a:rPr lang="kk-KZ" sz="1200" dirty="0" smtClean="0"/>
            </a:br>
            <a:r>
              <a:rPr lang="kk-KZ" sz="1200" dirty="0" smtClean="0"/>
              <a:t>4. Культура Древнего Египта.,М.,1976;</a:t>
            </a:r>
            <a:br>
              <a:rPr lang="kk-KZ" sz="1200" dirty="0" smtClean="0"/>
            </a:br>
            <a:r>
              <a:rPr lang="kk-KZ" sz="1200" dirty="0" smtClean="0"/>
              <a:t>5. Древние цивилизации (Под общ. Редакцией Г.М.Бонгард – Левина. – М.: Мысль, 1989;</a:t>
            </a:r>
            <a:br>
              <a:rPr lang="kk-KZ" sz="1200" dirty="0" smtClean="0"/>
            </a:br>
            <a:r>
              <a:rPr lang="kk-KZ" sz="1200" dirty="0" smtClean="0"/>
              <a:t>  6. Замаровский В. Их величества – пирамиды. – М.: Наука, 1991.</a:t>
            </a:r>
            <a:br>
              <a:rPr lang="kk-KZ" sz="1200" dirty="0" smtClean="0"/>
            </a:br>
            <a:r>
              <a:rPr lang="kk-KZ" sz="1200" dirty="0" smtClean="0"/>
              <a:t>  7. Белицкий М. Забытый мир шумеров. – М.: Наука, 1980.;</a:t>
            </a:r>
            <a:br>
              <a:rPr lang="kk-KZ" sz="1200" dirty="0" smtClean="0"/>
            </a:br>
            <a:r>
              <a:rPr lang="kk-KZ" sz="1200" dirty="0" smtClean="0"/>
              <a:t>8. «Я открою тебе сокровенное слово.» Литература Вавилонии и Ассирии.   (Сост. В.К. Афанасьева и И.М. Дьяконов. – М.: Худ. Лит.,1981.;</a:t>
            </a:r>
            <a:br>
              <a:rPr lang="kk-KZ" sz="1200" dirty="0" smtClean="0"/>
            </a:br>
            <a:r>
              <a:rPr lang="kk-KZ" sz="1200" dirty="0" smtClean="0"/>
              <a:t>  9.Клима Й. Общество и культура древнего Двуречья. – Прага,1967.;</a:t>
            </a:r>
            <a:br>
              <a:rPr lang="kk-KZ" sz="1200" dirty="0" smtClean="0"/>
            </a:br>
            <a:r>
              <a:rPr lang="kk-KZ" sz="1200" dirty="0" smtClean="0"/>
              <a:t>10. Кленгель – Брандт Э. Вавилонская башня: легенда и история. – М.: Наука,1991.</a:t>
            </a:r>
            <a:br>
              <a:rPr lang="kk-KZ" sz="1200" dirty="0" smtClean="0"/>
            </a:br>
            <a:r>
              <a:rPr lang="kk-KZ" sz="1200" dirty="0" smtClean="0"/>
              <a:t> </a:t>
            </a:r>
            <a:r>
              <a:rPr lang="ru-RU" sz="1200" dirty="0" smtClean="0"/>
              <a:t/>
            </a:r>
            <a:br>
              <a:rPr lang="ru-RU" sz="1200" dirty="0" smtClean="0"/>
            </a:br>
            <a:endParaRPr lang="ru-RU" sz="1200" dirty="0">
              <a:latin typeface="Calibri" pitchFamily="34" charset="0"/>
              <a:cs typeface="Calibri"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6120680"/>
          </a:xfrm>
        </p:spPr>
        <p:txBody>
          <a:bodyPr>
            <a:normAutofit/>
          </a:bodyPr>
          <a:lstStyle/>
          <a:p>
            <a:pPr algn="l"/>
            <a:r>
              <a:rPr lang="kk-KZ" sz="1200" b="1" dirty="0" smtClean="0"/>
              <a:t>5. Үнді-буддалық  мәдениет.</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1.Ежелгі Үнді дәстүрімен әдет-ғұрпы және діни сенімдері.</a:t>
            </a:r>
            <a:br>
              <a:rPr lang="kk-KZ" sz="1200" dirty="0" smtClean="0"/>
            </a:br>
            <a:r>
              <a:rPr lang="kk-KZ" sz="1200" dirty="0" smtClean="0"/>
              <a:t>2.Үндістер қандай құдайларға табынды?</a:t>
            </a:r>
            <a:br>
              <a:rPr lang="kk-KZ" sz="1200" dirty="0" smtClean="0"/>
            </a:br>
            <a:r>
              <a:rPr lang="kk-KZ" sz="1200" dirty="0" smtClean="0"/>
              <a:t>3.Музыка мен би өнері,ұлттық асхана,ұлттық киімдері</a:t>
            </a:r>
            <a:br>
              <a:rPr lang="kk-KZ" sz="1200" dirty="0" smtClean="0"/>
            </a:br>
            <a:r>
              <a:rPr lang="kk-KZ" sz="1200" dirty="0" smtClean="0"/>
              <a:t>4.Дхарма,артха, кама, мокша сөздері не мағына береді?</a:t>
            </a:r>
            <a:br>
              <a:rPr lang="kk-KZ" sz="1200" dirty="0" smtClean="0"/>
            </a:br>
            <a:r>
              <a:rPr lang="kk-KZ" sz="1200" dirty="0" smtClean="0"/>
              <a:t>4.Қарапайым үндістер касталық қарым-қатынастар жүйесіне не себептен қарсы шықпады? </a:t>
            </a:r>
            <a:br>
              <a:rPr lang="kk-KZ" sz="1200" dirty="0" smtClean="0"/>
            </a:br>
            <a:r>
              <a:rPr lang="kk-KZ" sz="1200" b="1" dirty="0" smtClean="0"/>
              <a:t>Өткізу формасы</a:t>
            </a:r>
            <a:r>
              <a:rPr lang="kk-KZ" sz="1200" dirty="0" smtClean="0"/>
              <a:t>: оқу құралдарымен, жазба деректермен, дәріс конспектілерімен жеке жұмыс, қорытындысын топта талқылау. Нәтижесін дәптерге жазу.</a:t>
            </a:r>
            <a:r>
              <a:rPr lang="kk-KZ" sz="1200" b="1" dirty="0" smtClean="0"/>
              <a:t/>
            </a:r>
            <a:br>
              <a:rPr lang="kk-KZ" sz="1200" b="1" dirty="0" smtClean="0"/>
            </a:br>
            <a:r>
              <a:rPr lang="kk-KZ" sz="1200" b="1" dirty="0" smtClean="0"/>
              <a:t>Әдістемелік ұсыныстар: </a:t>
            </a:r>
            <a:r>
              <a:rPr lang="kk-KZ" sz="1200" dirty="0" smtClean="0"/>
              <a:t>Үнді мәдениеті тарихына арналған арнайы жазба деректермен, оқу құралдарымен тереңірек танысу, ойша аналитикалық сараптама жасай білу.</a:t>
            </a:r>
            <a:r>
              <a:rPr lang="kk-KZ" sz="1200" b="1" dirty="0" smtClean="0"/>
              <a:t/>
            </a:r>
            <a:br>
              <a:rPr lang="kk-KZ" sz="1200" b="1" dirty="0" smtClean="0"/>
            </a:br>
            <a:r>
              <a:rPr lang="kk-KZ" sz="1200" b="1" dirty="0" smtClean="0"/>
              <a:t>Ұсынылған әдебиеттер:</a:t>
            </a:r>
            <a:r>
              <a:rPr lang="kk-KZ" sz="1200" dirty="0" smtClean="0"/>
              <a:t> </a:t>
            </a:r>
            <a:br>
              <a:rPr lang="kk-KZ" sz="1200" dirty="0" smtClean="0"/>
            </a:br>
            <a:r>
              <a:rPr lang="kk-KZ" sz="1200" dirty="0" smtClean="0"/>
              <a:t>1. Древние цивилизации. – М.:Мысль, 1989;</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 Мәдениеттануға кіріспе. А.,2001</a:t>
            </a:r>
            <a:br>
              <a:rPr lang="kk-KZ" sz="1200" dirty="0" smtClean="0"/>
            </a:br>
            <a:r>
              <a:rPr lang="kk-KZ" sz="1200" dirty="0" smtClean="0"/>
              <a:t>5.Ғабитов .,Алимжанова. Мәдениеттану. Оқу құралы. А.2003</a:t>
            </a:r>
            <a:br>
              <a:rPr lang="kk-KZ" sz="1200" dirty="0" smtClean="0"/>
            </a:br>
            <a:r>
              <a:rPr lang="kk-KZ" sz="1200" dirty="0" smtClean="0"/>
              <a:t>6. Тимошинов В.И. Культурология. Учебное пособие. М.2003.</a:t>
            </a:r>
            <a:br>
              <a:rPr lang="kk-KZ" sz="1200" dirty="0" smtClean="0"/>
            </a:br>
            <a:r>
              <a:rPr lang="kk-KZ" sz="1200" dirty="0" smtClean="0"/>
              <a:t>7.Древняя цивилизация. М., 1989</a:t>
            </a:r>
            <a:br>
              <a:rPr lang="kk-KZ" sz="1200" dirty="0" smtClean="0"/>
            </a:br>
            <a:r>
              <a:rPr lang="kk-KZ" sz="1200" dirty="0" smtClean="0"/>
              <a:t>8.Культурология. Антология. Т.1., М., 1994</a:t>
            </a:r>
            <a:br>
              <a:rPr lang="kk-KZ" sz="1200" dirty="0" smtClean="0"/>
            </a:br>
            <a:r>
              <a:rPr lang="kk-KZ" sz="1200" dirty="0" smtClean="0"/>
              <a:t>9.Қоңыратбаев Ә. және Қоңыратбаева Т. Көне мәдениет жазбалары. </a:t>
            </a:r>
            <a:br>
              <a:rPr lang="kk-KZ" sz="1200" dirty="0" smtClean="0"/>
            </a:br>
            <a:r>
              <a:rPr lang="kk-KZ" sz="1200" dirty="0" smtClean="0"/>
              <a:t>10.Лосев В.Ф. Философия. Мифология. Культурология. М.,  </a:t>
            </a:r>
            <a:br>
              <a:rPr lang="kk-KZ" sz="1200" dirty="0" smtClean="0"/>
            </a:br>
            <a:r>
              <a:rPr lang="kk-KZ" sz="1200" dirty="0" smtClean="0"/>
              <a:t>11.В.М. Хачатурян.  История мировых цивилизации. /10-11 классы/. М., 1997</a:t>
            </a:r>
            <a:br>
              <a:rPr lang="kk-KZ" sz="1200" dirty="0" smtClean="0"/>
            </a:br>
            <a:r>
              <a:rPr lang="kk-KZ" sz="1200" dirty="0" smtClean="0"/>
              <a:t>12. Елисеев Г.А. История религий, М. 1997; изд. «Дрофа»;</a:t>
            </a:r>
            <a:br>
              <a:rPr lang="kk-KZ" sz="1200" dirty="0" smtClean="0"/>
            </a:br>
            <a:r>
              <a:rPr lang="kk-KZ" sz="1200" dirty="0" smtClean="0"/>
              <a:t>13. Литература и культура  древней и средневековой Индии, М.1979.</a:t>
            </a:r>
            <a:br>
              <a:rPr lang="kk-KZ" sz="1200" dirty="0" smtClean="0"/>
            </a:br>
            <a:endParaRPr lang="kk-KZ" sz="1200" dirty="0">
              <a:latin typeface="Calibri" pitchFamily="34" charset="0"/>
              <a:cs typeface="Calibri" pitchFamily="34"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61648" cy="5832648"/>
          </a:xfrm>
        </p:spPr>
        <p:txBody>
          <a:bodyPr>
            <a:normAutofit/>
          </a:bodyPr>
          <a:lstStyle/>
          <a:p>
            <a:pPr algn="l"/>
            <a:r>
              <a:rPr lang="kk-KZ" sz="1200" dirty="0" smtClean="0"/>
              <a:t>6. Конфуцийшілдік-даосистік діни-философиялық ілім-қытай өркениетіне тән ерекше ілім ретінде.</a:t>
            </a:r>
            <a:r>
              <a:rPr lang="ru-RU" sz="1200" dirty="0" smtClean="0"/>
              <a:t/>
            </a:r>
            <a:br>
              <a:rPr lang="ru-RU" sz="1200" dirty="0" smtClean="0"/>
            </a:br>
            <a:r>
              <a:rPr lang="kk-KZ" sz="1200" dirty="0" smtClean="0"/>
              <a:t>Тапсырма:</a:t>
            </a:r>
            <a:r>
              <a:rPr lang="ru-RU" sz="1200" dirty="0" smtClean="0"/>
              <a:t/>
            </a:r>
            <a:br>
              <a:rPr lang="ru-RU" sz="1200" dirty="0" smtClean="0"/>
            </a:br>
            <a:r>
              <a:rPr lang="kk-KZ" sz="1200" dirty="0" smtClean="0"/>
              <a:t>1. Конфуций ілімінің негізгі қағидалары, оның  ежелгі қытай қоғамының тіршілік-салтына тигізген ықпалы.</a:t>
            </a:r>
            <a:r>
              <a:rPr lang="ru-RU" sz="1200" dirty="0" smtClean="0"/>
              <a:t/>
            </a:r>
            <a:br>
              <a:rPr lang="ru-RU" sz="1200" dirty="0" smtClean="0"/>
            </a:br>
            <a:r>
              <a:rPr lang="kk-KZ" sz="1200" dirty="0" smtClean="0"/>
              <a:t>2.Ежелгі Қытай  мәдениетіндегі көркем өнердің ролі.</a:t>
            </a:r>
            <a:r>
              <a:rPr lang="ru-RU" sz="1200" dirty="0" smtClean="0"/>
              <a:t/>
            </a:r>
            <a:br>
              <a:rPr lang="ru-RU" sz="1200" dirty="0" smtClean="0"/>
            </a:br>
            <a:r>
              <a:rPr lang="kk-KZ" sz="1200" dirty="0" smtClean="0"/>
              <a:t>3.Дао ілімінің мазмұны</a:t>
            </a:r>
            <a:r>
              <a:rPr lang="ru-RU" sz="1200" dirty="0" smtClean="0"/>
              <a:t/>
            </a:r>
            <a:br>
              <a:rPr lang="ru-RU" sz="1200" dirty="0" smtClean="0"/>
            </a:br>
            <a:r>
              <a:rPr lang="kk-KZ" sz="1200" dirty="0" smtClean="0"/>
              <a:t>4. Даосизмнің конфуцийшіліктен  айырмашылығы.</a:t>
            </a:r>
            <a:r>
              <a:rPr lang="ru-RU" sz="1200" dirty="0" smtClean="0"/>
              <a:t/>
            </a:r>
            <a:br>
              <a:rPr lang="ru-RU" sz="1200" dirty="0" smtClean="0"/>
            </a:br>
            <a:r>
              <a:rPr lang="kk-KZ" sz="1200" dirty="0" smtClean="0"/>
              <a:t>Өткізу формасы:</a:t>
            </a:r>
            <a:r>
              <a:rPr lang="ru-RU" sz="1200" dirty="0" smtClean="0"/>
              <a:t/>
            </a:r>
            <a:br>
              <a:rPr lang="ru-RU" sz="1200" dirty="0" smtClean="0"/>
            </a:br>
            <a:r>
              <a:rPr lang="kk-KZ" sz="1200" dirty="0" smtClean="0"/>
              <a:t>Берілген сұрақтарға студенттер жекелей өз ой-пікірін айту арқылы, топта сабақты ойталас ретінде өткізеді </a:t>
            </a:r>
            <a:r>
              <a:rPr lang="ru-RU" sz="1200" dirty="0" smtClean="0"/>
              <a:t/>
            </a:r>
            <a:br>
              <a:rPr lang="ru-RU" sz="1200" dirty="0" smtClean="0"/>
            </a:br>
            <a:r>
              <a:rPr lang="kk-KZ" sz="1200" dirty="0" smtClean="0"/>
              <a:t>Әдістемелік ұсыныс: Қытай мәдениеті тарихы жазылған арнайы оқу құралдарымен, жазба деректермен тереңірек танысу қажет.</a:t>
            </a:r>
            <a:r>
              <a:rPr lang="ru-RU" sz="1200" dirty="0" smtClean="0"/>
              <a:t/>
            </a:r>
            <a:br>
              <a:rPr lang="ru-RU" sz="1200" dirty="0" smtClean="0"/>
            </a:br>
            <a:r>
              <a:rPr lang="kk-KZ" sz="1200" dirty="0" smtClean="0"/>
              <a:t> </a:t>
            </a:r>
            <a:r>
              <a:rPr lang="ru-RU" sz="1200" dirty="0" smtClean="0"/>
              <a:t/>
            </a:r>
            <a:br>
              <a:rPr lang="ru-RU" sz="1200" dirty="0" smtClean="0"/>
            </a:br>
            <a:r>
              <a:rPr lang="kk-KZ" sz="1200" dirty="0" smtClean="0"/>
              <a:t>Ұсынылған әдебиеттер: </a:t>
            </a:r>
            <a:r>
              <a:rPr lang="ru-RU" sz="1200" dirty="0" smtClean="0"/>
              <a:t/>
            </a:r>
            <a:br>
              <a:rPr lang="ru-RU" sz="1200" dirty="0" smtClean="0"/>
            </a:br>
            <a:r>
              <a:rPr lang="ru-RU" sz="1200" dirty="0" smtClean="0"/>
              <a:t>1. Древние цивилизации. – </a:t>
            </a:r>
            <a:r>
              <a:rPr lang="ru-RU" sz="1200" dirty="0" err="1" smtClean="0"/>
              <a:t>М.:Мысль</a:t>
            </a:r>
            <a:r>
              <a:rPr lang="ru-RU" sz="1200" dirty="0" smtClean="0"/>
              <a:t>, 1989;</a:t>
            </a:r>
            <a:br>
              <a:rPr lang="ru-RU" sz="1200" dirty="0" smtClean="0"/>
            </a:br>
            <a:r>
              <a:rPr lang="ru-MO" sz="1200" dirty="0" smtClean="0"/>
              <a:t>2. Введение в </a:t>
            </a:r>
            <a:r>
              <a:rPr lang="ru-MO" sz="1200" dirty="0" err="1" smtClean="0"/>
              <a:t>культурологию</a:t>
            </a:r>
            <a:r>
              <a:rPr lang="ru-MO" sz="1200" dirty="0" smtClean="0"/>
              <a:t>. В 3-х томах. М.,1995.</a:t>
            </a:r>
            <a:r>
              <a:rPr lang="ru-RU" sz="1200" dirty="0" smtClean="0"/>
              <a:t/>
            </a:r>
            <a:br>
              <a:rPr lang="ru-RU" sz="1200" dirty="0" smtClean="0"/>
            </a:br>
            <a:r>
              <a:rPr lang="ru-MO" sz="1200" dirty="0" smtClean="0"/>
              <a:t>3. </a:t>
            </a:r>
            <a:r>
              <a:rPr lang="ru-MO" sz="1200" dirty="0" err="1" smtClean="0"/>
              <a:t>Габитов</a:t>
            </a:r>
            <a:r>
              <a:rPr lang="ru-MO" sz="1200" dirty="0" smtClean="0"/>
              <a:t> Т. </a:t>
            </a:r>
            <a:r>
              <a:rPr lang="ru-MO" sz="1200" dirty="0" err="1" smtClean="0"/>
              <a:t>Культурология</a:t>
            </a:r>
            <a:r>
              <a:rPr lang="ru-MO" sz="1200" dirty="0" smtClean="0"/>
              <a:t>. А.,2001</a:t>
            </a:r>
            <a:r>
              <a:rPr lang="ru-RU" sz="1200" dirty="0" smtClean="0"/>
              <a:t/>
            </a:r>
            <a:br>
              <a:rPr lang="ru-RU" sz="1200" dirty="0" smtClean="0"/>
            </a:br>
            <a:r>
              <a:rPr lang="ru-MO" sz="1200" dirty="0" smtClean="0"/>
              <a:t>4. </a:t>
            </a:r>
            <a:r>
              <a:rPr lang="ru-MO" sz="1200" dirty="0" err="1" smtClean="0"/>
              <a:t>Габитов</a:t>
            </a:r>
            <a:r>
              <a:rPr lang="ru-MO" sz="1200" dirty="0" smtClean="0"/>
              <a:t> Т. М. </a:t>
            </a:r>
            <a:r>
              <a:rPr lang="ru-MO" sz="1200" dirty="0" err="1" smtClean="0"/>
              <a:t>Мәдениеттануға кіріспе</a:t>
            </a:r>
            <a:r>
              <a:rPr lang="ru-MO" sz="1200" dirty="0" smtClean="0"/>
              <a:t>. А.,2001</a:t>
            </a:r>
            <a:r>
              <a:rPr lang="ru-RU" sz="1200" dirty="0" smtClean="0"/>
              <a:t/>
            </a:r>
            <a:br>
              <a:rPr lang="ru-RU" sz="1200" dirty="0" smtClean="0"/>
            </a:br>
            <a:r>
              <a:rPr lang="ru-MO" sz="1200" dirty="0" err="1" smtClean="0"/>
              <a:t>5.Ғабитов Т.,Алимжанова</a:t>
            </a:r>
            <a:r>
              <a:rPr lang="ru-MO" sz="1200" dirty="0" smtClean="0"/>
              <a:t>. </a:t>
            </a:r>
            <a:r>
              <a:rPr lang="ru-MO" sz="1200" dirty="0" err="1" smtClean="0"/>
              <a:t>Мәдениеттану.</a:t>
            </a:r>
            <a:r>
              <a:rPr lang="ru-MO" sz="1200" dirty="0" smtClean="0"/>
              <a:t> </a:t>
            </a:r>
            <a:r>
              <a:rPr lang="ru-MO" sz="1200" dirty="0" err="1" smtClean="0"/>
              <a:t>Оқу құралы.</a:t>
            </a:r>
            <a:r>
              <a:rPr lang="ru-MO" sz="1200" dirty="0" smtClean="0"/>
              <a:t> А.2003</a:t>
            </a:r>
            <a:r>
              <a:rPr lang="ru-RU" sz="1200" dirty="0" smtClean="0"/>
              <a:t/>
            </a:r>
            <a:br>
              <a:rPr lang="ru-RU" sz="1200" dirty="0" smtClean="0"/>
            </a:br>
            <a:r>
              <a:rPr lang="ru-MO" sz="1200" dirty="0" smtClean="0"/>
              <a:t>6. </a:t>
            </a:r>
            <a:r>
              <a:rPr lang="ru-MO" sz="1200" dirty="0" err="1" smtClean="0"/>
              <a:t>Тимошинов</a:t>
            </a:r>
            <a:r>
              <a:rPr lang="ru-MO" sz="1200" dirty="0" smtClean="0"/>
              <a:t> В.И. </a:t>
            </a:r>
            <a:r>
              <a:rPr lang="ru-MO" sz="1200" dirty="0" err="1" smtClean="0"/>
              <a:t>Культурология</a:t>
            </a:r>
            <a:r>
              <a:rPr lang="ru-MO" sz="1200" dirty="0" smtClean="0"/>
              <a:t>. Учебное пособие. М.2003.</a:t>
            </a:r>
            <a:r>
              <a:rPr lang="ru-RU" sz="1200" dirty="0" smtClean="0"/>
              <a:t/>
            </a:r>
            <a:br>
              <a:rPr lang="ru-RU" sz="1200" dirty="0" smtClean="0"/>
            </a:br>
            <a:r>
              <a:rPr lang="ru-MO" sz="1200" dirty="0" smtClean="0"/>
              <a:t>7.</a:t>
            </a:r>
            <a:r>
              <a:rPr lang="kk-KZ" sz="1200" dirty="0" smtClean="0"/>
              <a:t>Древняя цивилизация. М., 1989</a:t>
            </a:r>
            <a:r>
              <a:rPr lang="ru-RU" sz="1200" dirty="0" smtClean="0"/>
              <a:t/>
            </a:r>
            <a:br>
              <a:rPr lang="ru-RU" sz="1200" dirty="0" smtClean="0"/>
            </a:br>
            <a:r>
              <a:rPr lang="ru-MO" sz="1200" dirty="0" smtClean="0"/>
              <a:t>8.</a:t>
            </a:r>
            <a:r>
              <a:rPr lang="kk-KZ" sz="1200" dirty="0" smtClean="0"/>
              <a:t>Культурология. Антология. Т.1., М., 1994</a:t>
            </a:r>
            <a:r>
              <a:rPr lang="ru-RU" sz="1200" dirty="0" smtClean="0"/>
              <a:t/>
            </a:r>
            <a:br>
              <a:rPr lang="ru-RU" sz="1200" dirty="0" smtClean="0"/>
            </a:br>
            <a:r>
              <a:rPr lang="kk-KZ" sz="1200" dirty="0" smtClean="0"/>
              <a:t>9.Қоңыратбаев Ә. және Қоңыратбаева Т. Көне мәдениет жазбалары. </a:t>
            </a:r>
            <a:r>
              <a:rPr lang="ru-RU" sz="1200" dirty="0" smtClean="0"/>
              <a:t/>
            </a:r>
            <a:br>
              <a:rPr lang="ru-RU" sz="1200" dirty="0" smtClean="0"/>
            </a:br>
            <a:r>
              <a:rPr lang="ru-MO" sz="1200" dirty="0" smtClean="0"/>
              <a:t>10.</a:t>
            </a:r>
            <a:r>
              <a:rPr lang="kk-KZ" sz="1200" dirty="0" smtClean="0"/>
              <a:t>Лосев В.Ф. Философия. Мифология. Культурология. М.,  </a:t>
            </a:r>
            <a:r>
              <a:rPr lang="ru-RU" sz="1200" dirty="0" smtClean="0"/>
              <a:t/>
            </a:r>
            <a:br>
              <a:rPr lang="ru-RU" sz="1200" dirty="0" smtClean="0"/>
            </a:br>
            <a:r>
              <a:rPr lang="ru-MO" sz="1200" dirty="0" smtClean="0"/>
              <a:t>11</a:t>
            </a:r>
            <a:r>
              <a:rPr lang="ru-RU" sz="1200" dirty="0" smtClean="0"/>
              <a:t>. Государство и общество в Китае. М.,1978.</a:t>
            </a:r>
            <a:br>
              <a:rPr lang="ru-RU" sz="1200" dirty="0" smtClean="0"/>
            </a:br>
            <a:r>
              <a:rPr lang="kk-KZ" sz="1200" dirty="0" smtClean="0"/>
              <a:t> </a:t>
            </a:r>
            <a:r>
              <a:rPr lang="ru-RU" sz="1200" b="1" dirty="0" smtClean="0"/>
              <a:t/>
            </a:r>
            <a:br>
              <a:rPr lang="ru-RU" sz="1200" b="1" dirty="0" smtClean="0"/>
            </a:br>
            <a:r>
              <a:rPr lang="ru-RU" sz="1200" b="1" dirty="0" smtClean="0"/>
              <a:t/>
            </a:r>
            <a:br>
              <a:rPr lang="ru-RU" sz="1200" b="1" dirty="0" smtClean="0"/>
            </a:br>
            <a:endParaRPr lang="ru-RU" sz="1200" b="1" dirty="0">
              <a:latin typeface="Calibri" pitchFamily="34" charset="0"/>
              <a:cs typeface="Calibri"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6264696"/>
          </a:xfrm>
        </p:spPr>
        <p:txBody>
          <a:bodyPr>
            <a:normAutofit/>
          </a:bodyPr>
          <a:lstStyle/>
          <a:p>
            <a:pPr algn="l"/>
            <a:r>
              <a:rPr lang="kk-KZ" sz="1200" b="1" dirty="0" smtClean="0"/>
              <a:t>7. Ежелгі Грекия мәдениеті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1.Грек өркениетінің бастау алған қайнар көздері</a:t>
            </a:r>
            <a:br>
              <a:rPr lang="kk-KZ" sz="1200" dirty="0" smtClean="0"/>
            </a:br>
            <a:r>
              <a:rPr lang="kk-KZ" sz="1200" dirty="0" smtClean="0"/>
              <a:t>2.Көне грек қоғамының құрылымын сипаттау.</a:t>
            </a:r>
            <a:br>
              <a:rPr lang="kk-KZ" sz="1200" dirty="0" smtClean="0"/>
            </a:br>
            <a:r>
              <a:rPr lang="kk-KZ" sz="1200" dirty="0" smtClean="0"/>
              <a:t>3.Гректер табынған құдайлар.</a:t>
            </a:r>
            <a:br>
              <a:rPr lang="kk-KZ" sz="1200" dirty="0" smtClean="0"/>
            </a:br>
            <a:r>
              <a:rPr lang="kk-KZ" sz="1200" dirty="0" smtClean="0"/>
              <a:t>4.Ежелгі грек мифологиясы.</a:t>
            </a:r>
            <a:br>
              <a:rPr lang="kk-KZ" sz="1200" dirty="0" smtClean="0"/>
            </a:br>
            <a:r>
              <a:rPr lang="kk-KZ" sz="1200" dirty="0" smtClean="0"/>
              <a:t>5.Олимпиялық ойындардың пайда болу себептері.</a:t>
            </a:r>
            <a:br>
              <a:rPr lang="kk-KZ" sz="1200" dirty="0" smtClean="0"/>
            </a:br>
            <a:r>
              <a:rPr lang="kk-KZ" sz="1200" dirty="0" smtClean="0"/>
              <a:t>6. Ежелгі грек мәдениетінің әлем халықтары мәдениетіне тигізген ықпалы. </a:t>
            </a:r>
            <a:br>
              <a:rPr lang="kk-KZ" sz="1200" dirty="0" smtClean="0"/>
            </a:br>
            <a:r>
              <a:rPr lang="kk-KZ" sz="1200" b="1" dirty="0" smtClean="0"/>
              <a:t> </a:t>
            </a:r>
            <a:r>
              <a:rPr lang="kk-KZ" sz="1200" dirty="0" smtClean="0"/>
              <a:t/>
            </a:r>
            <a:br>
              <a:rPr lang="kk-KZ" sz="1200" dirty="0" smtClean="0"/>
            </a:br>
            <a:r>
              <a:rPr lang="kk-KZ" sz="1200" b="1" dirty="0" smtClean="0"/>
              <a:t>Өткізу формасы:</a:t>
            </a:r>
            <a:r>
              <a:rPr lang="kk-KZ" sz="1200" dirty="0" smtClean="0"/>
              <a:t>Тапсырма: Топ бірнеше командаға бөлініп, әр сұраққа дұрыс жауабын беруге тырысады. Жауаптарға оқытушы төрелік етеді. Дұрыс жауаптар берген команда көп балл алады. Сабақта Көне Грекия мәдениетінің үлгілерін көрсететін  суреттер көрнекі құрал ретінде көрсетіледі.</a:t>
            </a:r>
            <a:br>
              <a:rPr lang="kk-KZ" sz="1200" dirty="0" smtClean="0"/>
            </a:br>
            <a:r>
              <a:rPr lang="kk-KZ" sz="1200" b="1" dirty="0" smtClean="0"/>
              <a:t>Әдістемелік ұсыныс: </a:t>
            </a:r>
            <a:r>
              <a:rPr lang="kk-KZ" sz="1200" dirty="0" smtClean="0"/>
              <a:t>Ежелгі Грекияның тарихымен толықтай танысу үшін студенттерге өзіндік көп еңбектенуге, яғни Грекияның тарихы, мәдениеті, мифологиясы, қоғамдық құрылымы жайлы арнайы жазылған еңбектермен тереңдей танысулары қажет. Алған білімдерді ой елегінен өткізіп, сараптай білулері керек. </a:t>
            </a:r>
            <a:br>
              <a:rPr lang="kk-KZ" sz="1200" dirty="0" smtClean="0"/>
            </a:br>
            <a:r>
              <a:rPr lang="kk-KZ" sz="1200" b="1" dirty="0" smtClean="0"/>
              <a:t>Ұсынылған әдебиеттер:</a:t>
            </a:r>
            <a:r>
              <a:rPr lang="kk-KZ" sz="1200" dirty="0" smtClean="0"/>
              <a:t/>
            </a:r>
            <a:br>
              <a:rPr lang="kk-KZ" sz="1200" dirty="0" smtClean="0"/>
            </a:br>
            <a:r>
              <a:rPr lang="kk-KZ" sz="1200" dirty="0" smtClean="0"/>
              <a:t>1. Древние цивилизации. – М.:Мысль, 1989;</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М. Мәдениеттануға кіріспе. А.,2001</a:t>
            </a:r>
            <a:br>
              <a:rPr lang="kk-KZ" sz="1200" dirty="0" smtClean="0"/>
            </a:br>
            <a:r>
              <a:rPr lang="kk-KZ" sz="1200" dirty="0" smtClean="0"/>
              <a:t>4.Ғабитов .,Алимжанова. Мәдениеттану. Оқу құралы. А.2003</a:t>
            </a:r>
            <a:br>
              <a:rPr lang="kk-KZ" sz="1200" dirty="0" smtClean="0"/>
            </a:br>
            <a:r>
              <a:rPr lang="kk-KZ" sz="1200" dirty="0" smtClean="0"/>
              <a:t>5.Древняя цивилизация. М., 1989</a:t>
            </a:r>
            <a:br>
              <a:rPr lang="kk-KZ" sz="1200" dirty="0" smtClean="0"/>
            </a:br>
            <a:r>
              <a:rPr lang="kk-KZ" sz="1200" dirty="0" smtClean="0"/>
              <a:t>6.Культурология. Антология. Т.1., М., 1994</a:t>
            </a:r>
            <a:br>
              <a:rPr lang="kk-KZ" sz="1200" dirty="0" smtClean="0"/>
            </a:br>
            <a:r>
              <a:rPr lang="kk-KZ" sz="1200" dirty="0" smtClean="0"/>
              <a:t>7.Қоңыратбаев Ә. және Қоңыратбаева Т. Көне мәдениет жазбалары. </a:t>
            </a:r>
            <a:br>
              <a:rPr lang="kk-KZ" sz="1200" dirty="0" smtClean="0"/>
            </a:br>
            <a:r>
              <a:rPr lang="kk-KZ" sz="1200" dirty="0" smtClean="0"/>
              <a:t>8.Лосев В.Ф. Философия. Мифология. Культурология. М.,  </a:t>
            </a:r>
            <a:br>
              <a:rPr lang="kk-KZ" sz="1200" dirty="0" smtClean="0"/>
            </a:br>
            <a:r>
              <a:rPr lang="kk-KZ" sz="1200" dirty="0" smtClean="0"/>
              <a:t>9. Полевой В.М. Искусство Греции (Древний мир),М., 1986;</a:t>
            </a:r>
            <a:br>
              <a:rPr lang="kk-KZ" sz="1200" dirty="0" smtClean="0"/>
            </a:br>
            <a:r>
              <a:rPr lang="kk-KZ" sz="1200" dirty="0" smtClean="0"/>
              <a:t>10. Тронский А.М. История античной литературы.М.,1988;</a:t>
            </a:r>
            <a:br>
              <a:rPr lang="kk-KZ" sz="1200" dirty="0" smtClean="0"/>
            </a:br>
            <a:r>
              <a:rPr lang="kk-KZ" sz="1200" dirty="0" smtClean="0"/>
              <a:t>11. Древние цивилизации. – М.:Мысль, 1989;</a:t>
            </a:r>
            <a:br>
              <a:rPr lang="kk-KZ" sz="1200" dirty="0" smtClean="0"/>
            </a:br>
            <a:r>
              <a:rPr lang="kk-KZ" sz="1200" dirty="0" smtClean="0"/>
              <a:t>12.Кун Н.А. Легенды и мифы Древней Греции. – Любое издание.</a:t>
            </a:r>
            <a:br>
              <a:rPr lang="kk-KZ" sz="1200" dirty="0" smtClean="0"/>
            </a:br>
            <a:r>
              <a:rPr lang="kk-KZ" sz="1200" dirty="0" smtClean="0"/>
              <a:t>17. Немировский А.И. Этруски: от мифа к истории. – М.: Наука,1983.</a:t>
            </a:r>
            <a:r>
              <a:rPr lang="ru-RU" sz="1200" dirty="0" smtClean="0"/>
              <a:t/>
            </a:r>
            <a:br>
              <a:rPr lang="ru-RU" sz="1200" dirty="0" smtClean="0"/>
            </a:br>
            <a:r>
              <a:rPr lang="ru-RU" sz="1200" b="1" dirty="0" smtClean="0"/>
              <a:t> </a:t>
            </a:r>
            <a:r>
              <a:rPr lang="ru-RU" sz="1200" dirty="0" smtClean="0"/>
              <a:t/>
            </a:r>
            <a:br>
              <a:rPr lang="ru-RU" sz="1200" dirty="0" smtClean="0"/>
            </a:br>
            <a:endParaRPr lang="ru-RU" sz="12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760640"/>
          </a:xfrm>
        </p:spPr>
        <p:txBody>
          <a:bodyPr>
            <a:normAutofit/>
          </a:bodyPr>
          <a:lstStyle/>
          <a:p>
            <a:pPr algn="l"/>
            <a:r>
              <a:rPr lang="kk-KZ" sz="1200" b="1" dirty="0" smtClean="0"/>
              <a:t>8.Ежелгі Рим мәдениеті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1.Ертеримдік мәдениеттің бастау алған қайнар көзі</a:t>
            </a:r>
            <a:br>
              <a:rPr lang="kk-KZ" sz="1200" dirty="0" smtClean="0"/>
            </a:br>
            <a:r>
              <a:rPr lang="kk-KZ" sz="1200" dirty="0" smtClean="0"/>
              <a:t>2.Рим мәдениетіндегі сәулет, мүсін өнерінің алатын орны.</a:t>
            </a:r>
            <a:br>
              <a:rPr lang="kk-KZ" sz="1200" dirty="0" smtClean="0"/>
            </a:br>
            <a:r>
              <a:rPr lang="kk-KZ" sz="1200" dirty="0" smtClean="0"/>
              <a:t>3.Рим қоғамының саяси-әлеуметтік құрылымы.</a:t>
            </a:r>
            <a:br>
              <a:rPr lang="kk-KZ" sz="1200" dirty="0" smtClean="0"/>
            </a:br>
            <a:r>
              <a:rPr lang="kk-KZ" sz="1200" dirty="0" smtClean="0"/>
              <a:t>4.Рим императорлары мен атақты қолбасшылары жайлы білетіндеріңізді айтыңыз.</a:t>
            </a:r>
            <a:br>
              <a:rPr lang="kk-KZ" sz="1200" dirty="0" smtClean="0"/>
            </a:br>
            <a:r>
              <a:rPr lang="kk-KZ" sz="1200" dirty="0" smtClean="0"/>
              <a:t>5.Рим құқығы туралы.</a:t>
            </a:r>
            <a:br>
              <a:rPr lang="kk-KZ" sz="1200" dirty="0" smtClean="0"/>
            </a:br>
            <a:r>
              <a:rPr lang="kk-KZ" sz="1200" dirty="0" smtClean="0"/>
              <a:t>6. Рим өркениетінің құлдырау себептері.</a:t>
            </a:r>
            <a:br>
              <a:rPr lang="kk-KZ" sz="1200" dirty="0" smtClean="0"/>
            </a:br>
            <a:r>
              <a:rPr lang="kk-KZ" sz="1200" b="1" dirty="0" smtClean="0"/>
              <a:t>Өткізу формасы: </a:t>
            </a:r>
            <a:r>
              <a:rPr lang="kk-KZ" sz="1200" dirty="0" smtClean="0"/>
              <a:t>Интеллектуалды ойын - жекпе-жек. Көрнекі құрал ретінде  Рим мәдениеті дәуіріне жататын суреттер көшірмесі көрсетіледі.</a:t>
            </a:r>
            <a:br>
              <a:rPr lang="kk-KZ" sz="1200" dirty="0" smtClean="0"/>
            </a:br>
            <a:r>
              <a:rPr lang="kk-KZ" sz="1200" b="1" dirty="0" smtClean="0"/>
              <a:t>Әдістемелік ұсыныс:</a:t>
            </a:r>
            <a:r>
              <a:rPr lang="kk-KZ" sz="1200" dirty="0" smtClean="0"/>
              <a:t> Студенттер екі топқа бөлініп, сұрақтарға байланысты пікірсайыс жүргізеді. Жауаптардың дұрыс-бұрыстығына оқытушы төрелік жасайды.Дұрыс жауапты неғұрлым көп берген команда жеңіске ие болады, жоғарғы балл алады.</a:t>
            </a:r>
            <a:br>
              <a:rPr lang="kk-KZ" sz="1200" dirty="0" smtClean="0"/>
            </a:br>
            <a:r>
              <a:rPr lang="kk-KZ" sz="1200" b="1" dirty="0" smtClean="0"/>
              <a:t>Ұсынылған әдебиеттер:</a:t>
            </a:r>
            <a:r>
              <a:rPr lang="kk-KZ" sz="1200" dirty="0" smtClean="0"/>
              <a:t> </a:t>
            </a:r>
            <a:br>
              <a:rPr lang="kk-KZ" sz="1200" dirty="0" smtClean="0"/>
            </a:br>
            <a:r>
              <a:rPr lang="kk-KZ" sz="1200" dirty="0" smtClean="0"/>
              <a:t>1. Древние цивилизации. – М.:Мысль, 1989;</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Мәдениеттануға кіріспе. А.,2001</a:t>
            </a:r>
            <a:br>
              <a:rPr lang="kk-KZ" sz="1200" dirty="0" smtClean="0"/>
            </a:br>
            <a:r>
              <a:rPr lang="kk-KZ" sz="1200" dirty="0" smtClean="0"/>
              <a:t>5.ҒабитовТ., Алимжанова. Мәдениеттану. Оқу құралы. А.2003</a:t>
            </a:r>
            <a:br>
              <a:rPr lang="kk-KZ" sz="1200" dirty="0" smtClean="0"/>
            </a:br>
            <a:r>
              <a:rPr lang="kk-KZ" sz="1200" dirty="0" smtClean="0"/>
              <a:t>6. Тимошинов В.И. Культурология. Учебное пособие. М.2003.</a:t>
            </a:r>
            <a:br>
              <a:rPr lang="kk-KZ" sz="1200" dirty="0" smtClean="0"/>
            </a:br>
            <a:r>
              <a:rPr lang="kk-KZ" sz="1200" dirty="0" smtClean="0"/>
              <a:t>7.Древняя цивилизация. М., 1989</a:t>
            </a:r>
            <a:br>
              <a:rPr lang="kk-KZ" sz="1200" dirty="0" smtClean="0"/>
            </a:br>
            <a:r>
              <a:rPr lang="kk-KZ" sz="1200" dirty="0" smtClean="0"/>
              <a:t>8.Культурология. Антология. Т.1., М., 1994</a:t>
            </a:r>
            <a:br>
              <a:rPr lang="kk-KZ" sz="1200" dirty="0" smtClean="0"/>
            </a:br>
            <a:r>
              <a:rPr lang="kk-KZ" sz="1200" dirty="0" smtClean="0"/>
              <a:t>9.Қоңыратбаев Ә. және Қоңыратбаева Т. Көне мәдениет жазбалары. </a:t>
            </a:r>
            <a:br>
              <a:rPr lang="kk-KZ" sz="1200" dirty="0" smtClean="0"/>
            </a:br>
            <a:r>
              <a:rPr lang="kk-KZ" sz="1200" dirty="0" smtClean="0"/>
              <a:t>10. Соколов Г. И. Искусство Древнего Рима. М.,1986;</a:t>
            </a:r>
            <a:br>
              <a:rPr lang="kk-KZ" sz="1200" dirty="0" smtClean="0"/>
            </a:br>
            <a:r>
              <a:rPr lang="kk-KZ" sz="1200" dirty="0" smtClean="0"/>
              <a:t>11. Униченко. Цицерон и его время. М., 1986.;</a:t>
            </a:r>
            <a:br>
              <a:rPr lang="kk-KZ" sz="1200" dirty="0" smtClean="0"/>
            </a:br>
            <a:r>
              <a:rPr lang="kk-KZ" sz="1200" dirty="0" smtClean="0"/>
              <a:t>12. Винничук Л. Люди,нравы и обычаи Древней Греции и Рима. – М.: Высшая школа, 1988;</a:t>
            </a:r>
            <a:br>
              <a:rPr lang="kk-KZ" sz="1200" dirty="0" smtClean="0"/>
            </a:br>
            <a:r>
              <a:rPr lang="kk-KZ" sz="1200" dirty="0" smtClean="0"/>
              <a:t>13. Куманецкий К. История культуры Древней Греции и Рима. – М.: 1990;</a:t>
            </a:r>
            <a:br>
              <a:rPr lang="kk-KZ" sz="1200" dirty="0" smtClean="0"/>
            </a:br>
            <a:endParaRPr lang="kk-KZ" sz="12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6120680"/>
          </a:xfrm>
        </p:spPr>
        <p:txBody>
          <a:bodyPr>
            <a:normAutofit/>
          </a:bodyPr>
          <a:lstStyle/>
          <a:p>
            <a:pPr algn="l"/>
            <a:r>
              <a:rPr lang="kk-KZ" sz="1200" b="1" dirty="0" smtClean="0"/>
              <a:t>9. Ортағасырлық Батыс Еуропа дәуірінің мәдениеті </a:t>
            </a:r>
            <a:r>
              <a:rPr lang="kk-KZ" sz="1200" dirty="0" smtClean="0"/>
              <a:t/>
            </a:r>
            <a:br>
              <a:rPr lang="kk-KZ" sz="1200" dirty="0" smtClean="0"/>
            </a:br>
            <a:r>
              <a:rPr lang="kk-KZ" sz="1200" b="1" dirty="0" smtClean="0"/>
              <a:t>тапсырма: </a:t>
            </a:r>
            <a:r>
              <a:rPr lang="kk-KZ" sz="1200" dirty="0" smtClean="0"/>
              <a:t/>
            </a:r>
            <a:br>
              <a:rPr lang="kk-KZ" sz="1200" dirty="0" smtClean="0"/>
            </a:br>
            <a:r>
              <a:rPr lang="kk-KZ" sz="1200" dirty="0" smtClean="0"/>
              <a:t>1. Ортағасырлық қоғамға тән  ортақ сипаттар</a:t>
            </a:r>
            <a:br>
              <a:rPr lang="kk-KZ" sz="1200" dirty="0" smtClean="0"/>
            </a:br>
            <a:r>
              <a:rPr lang="kk-KZ" sz="1200" dirty="0" smtClean="0"/>
              <a:t>2. Еуропа королдері не себептен Рим Папасына тәуелді болды?</a:t>
            </a:r>
            <a:br>
              <a:rPr lang="kk-KZ" sz="1200" dirty="0" smtClean="0"/>
            </a:br>
            <a:r>
              <a:rPr lang="kk-KZ" sz="1200" dirty="0" smtClean="0"/>
              <a:t>3.Ортағасырлық көркем өнердің антикалық дәуірдегіден  негізгі айырмашылықтары.</a:t>
            </a:r>
            <a:br>
              <a:rPr lang="kk-KZ" sz="1200" dirty="0" smtClean="0"/>
            </a:br>
            <a:r>
              <a:rPr lang="kk-KZ" sz="1200" dirty="0" smtClean="0"/>
              <a:t>4.Христиан дінінің негізгі қағидалары.</a:t>
            </a:r>
            <a:br>
              <a:rPr lang="kk-KZ" sz="1200" dirty="0" smtClean="0"/>
            </a:br>
            <a:r>
              <a:rPr lang="kk-KZ" sz="1200" dirty="0" smtClean="0"/>
              <a:t>5.Романдық стильдің ерекшеліктері</a:t>
            </a:r>
            <a:br>
              <a:rPr lang="kk-KZ" sz="1200" dirty="0" smtClean="0"/>
            </a:br>
            <a:r>
              <a:rPr lang="kk-KZ" sz="1200" dirty="0" smtClean="0"/>
              <a:t>6.Готикалық стильдің Батыс Еуропа мемлекеттерінің әрқайсысындағы  ерекшеліктері (Франция, Германия, Англия, Испания, Италия)</a:t>
            </a:r>
            <a:br>
              <a:rPr lang="kk-KZ" sz="1200" dirty="0" smtClean="0"/>
            </a:br>
            <a:r>
              <a:rPr lang="kk-KZ" sz="1200" b="1" dirty="0" smtClean="0"/>
              <a:t>Өткізу формасы</a:t>
            </a:r>
            <a:r>
              <a:rPr lang="kk-KZ" sz="1200" dirty="0" smtClean="0"/>
              <a:t>: Тақырыпқа байланысты  алдын-ала бөлініп берілген сұрақтарға  реферат жазып әкеліп, топ алдында оқу және кеңейтілген түрде әр сұрақты талқылау.</a:t>
            </a:r>
            <a:br>
              <a:rPr lang="kk-KZ" sz="1200" dirty="0" smtClean="0"/>
            </a:br>
            <a:r>
              <a:rPr lang="kk-KZ" sz="1200" dirty="0" smtClean="0"/>
              <a:t> </a:t>
            </a:r>
            <a:r>
              <a:rPr lang="kk-KZ" sz="1200" b="1" dirty="0" smtClean="0"/>
              <a:t>Әдістемелік ұсыныс: </a:t>
            </a:r>
            <a:r>
              <a:rPr lang="kk-KZ" sz="1200" dirty="0" smtClean="0"/>
              <a:t>Сұрақтарға жауап іздеуде студенттердің өзіндік жұмыс істеуі, дәріс конспектілері мен арнайы оқу құралдарын оқуы қажет. </a:t>
            </a:r>
            <a:br>
              <a:rPr lang="kk-KZ" sz="1200" dirty="0" smtClean="0"/>
            </a:br>
            <a:r>
              <a:rPr lang="kk-KZ" sz="1200" b="1" dirty="0" smtClean="0"/>
              <a:t>Ұсынылған әдебиеттер.</a:t>
            </a:r>
            <a:r>
              <a:rPr lang="kk-KZ" sz="1200" dirty="0" smtClean="0"/>
              <a:t/>
            </a:r>
            <a:br>
              <a:rPr lang="kk-KZ" sz="1200" dirty="0" smtClean="0"/>
            </a:br>
            <a:r>
              <a:rPr lang="kk-KZ" sz="1200" dirty="0" smtClean="0"/>
              <a:t>1. Хейзинга Й. Осень Средневековья.М., 1988;</a:t>
            </a:r>
            <a:br>
              <a:rPr lang="kk-KZ" sz="1200" dirty="0" smtClean="0"/>
            </a:br>
            <a:r>
              <a:rPr lang="kk-KZ" sz="1200" dirty="0" smtClean="0"/>
              <a:t>2. Яковлев Е.Г. Искусство и мировые религии. М., 1986;</a:t>
            </a:r>
            <a:br>
              <a:rPr lang="kk-KZ" sz="1200" dirty="0" smtClean="0"/>
            </a:br>
            <a:r>
              <a:rPr lang="kk-KZ" sz="1200" dirty="0" smtClean="0"/>
              <a:t>3. Гуревич А.Я. Средневековый мир: культура безмолствующего    большинства, - М.; Искусство, 1990.</a:t>
            </a:r>
            <a:br>
              <a:rPr lang="kk-KZ" sz="1200" dirty="0" smtClean="0"/>
            </a:br>
            <a:r>
              <a:rPr lang="kk-KZ" sz="1200" dirty="0" smtClean="0"/>
              <a:t>4.История Европы. Т.2. Средневековая Европа. – М.: Наука,1992.;</a:t>
            </a:r>
            <a:br>
              <a:rPr lang="kk-KZ" sz="1200" dirty="0" smtClean="0"/>
            </a:br>
            <a:r>
              <a:rPr lang="kk-KZ" sz="1200" dirty="0" smtClean="0"/>
              <a:t>5 Византия. – М. СЛОВО, 2001. – 48 стр., илл.</a:t>
            </a:r>
            <a:br>
              <a:rPr lang="kk-KZ" sz="1200" dirty="0" smtClean="0"/>
            </a:br>
            <a:r>
              <a:rPr lang="kk-KZ" sz="1200" dirty="0" smtClean="0"/>
              <a:t>   6. Габитов Т. Культурология. А.,2001</a:t>
            </a:r>
            <a:br>
              <a:rPr lang="kk-KZ" sz="1200" dirty="0" smtClean="0"/>
            </a:br>
            <a:r>
              <a:rPr lang="kk-KZ" sz="1200" dirty="0" smtClean="0"/>
              <a:t>    7.Габитов Т. М. Мәдениеттануға кіріспе. А.,2001</a:t>
            </a:r>
            <a:br>
              <a:rPr lang="kk-KZ" sz="1200" dirty="0" smtClean="0"/>
            </a:br>
            <a:r>
              <a:rPr lang="kk-KZ" sz="1200" dirty="0" smtClean="0"/>
              <a:t>    8.Ғабитов Т., Алимжанова. Мәдениеттану. Оқу құралы. А.2003</a:t>
            </a:r>
            <a:br>
              <a:rPr lang="kk-KZ" sz="1200" dirty="0" smtClean="0"/>
            </a:br>
            <a:r>
              <a:rPr lang="kk-KZ" sz="1200" dirty="0" smtClean="0"/>
              <a:t> </a:t>
            </a:r>
            <a:r>
              <a:rPr lang="ru-RU" sz="1200" dirty="0" smtClean="0"/>
              <a:t/>
            </a:r>
            <a:br>
              <a:rPr lang="ru-RU" sz="1200" dirty="0" smtClean="0"/>
            </a:br>
            <a:endParaRPr lang="ru-RU"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indent="457200" algn="just">
              <a:spcBef>
                <a:spcPts val="600"/>
              </a:spcBef>
            </a:pPr>
            <a:r>
              <a:rPr lang="kk-KZ" sz="1200" dirty="0">
                <a:latin typeface="Calibri" pitchFamily="34" charset="0"/>
                <a:cs typeface="Calibri" pitchFamily="34" charset="0"/>
              </a:rPr>
              <a:t>Бұл тұста, әсіресе өте сапалы етіп жасалған тас  балталардың көмегімен алғашқы қауым адамдары ағашты кесіп үй салды, қайықтар жасады. Жаңа тас дәуірінде адамдар саз балшықты күйдіріп, оны су өткізбейтін қатты затқа айналдыруды үйреніп, оны одан әрі жетілдіре түсті.Өмір сүру қажеттілігінен туындаған бұл саладағы өз өнерін біртіндеп жетілдіре </a:t>
            </a:r>
            <a:r>
              <a:rPr lang="kk-KZ" sz="1200" dirty="0" smtClean="0">
                <a:latin typeface="Calibri" pitchFamily="34" charset="0"/>
                <a:cs typeface="Calibri" pitchFamily="34" charset="0"/>
              </a:rPr>
              <a:t>берді.</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Неолит </a:t>
            </a:r>
            <a:r>
              <a:rPr lang="kk-KZ" sz="1200" dirty="0">
                <a:latin typeface="Calibri" pitchFamily="34" charset="0"/>
                <a:cs typeface="Calibri" pitchFamily="34" charset="0"/>
              </a:rPr>
              <a:t>дәуірінде қалыптасқан бейнелеу өнерінің сан-алуан туындылары мен иероглифтер дүниенің төрт  бұрышында кеңінен таралған. Олардың басым көпшілігі Африка құрылығында табылса, стилі  жағынан өте ұқсас болып келетін материалдық  мәдениеттің ескерткіштерін Испанияда, Онега көлінде, Ақ теңізде, Сібірде, Өзбекстанда және т.б. жерлерден кездестіруге </a:t>
            </a:r>
            <a:r>
              <a:rPr lang="kk-KZ" sz="1200" dirty="0" smtClean="0">
                <a:latin typeface="Calibri" pitchFamily="34" charset="0"/>
                <a:cs typeface="Calibri" pitchFamily="34" charset="0"/>
              </a:rPr>
              <a:t>болады.</a:t>
            </a:r>
            <a:r>
              <a:rPr lang="ru-RU" sz="1200" dirty="0" smtClean="0">
                <a:latin typeface="Calibri" pitchFamily="34" charset="0"/>
                <a:cs typeface="Calibri" pitchFamily="34" charset="0"/>
              </a:rPr>
              <a:t> </a:t>
            </a:r>
            <a:r>
              <a:rPr lang="kk-KZ" sz="1200" dirty="0" smtClean="0">
                <a:latin typeface="Calibri" pitchFamily="34" charset="0"/>
                <a:cs typeface="Calibri" pitchFamily="34" charset="0"/>
              </a:rPr>
              <a:t>Палеолит </a:t>
            </a:r>
            <a:r>
              <a:rPr lang="kk-KZ" sz="1200" dirty="0">
                <a:latin typeface="Calibri" pitchFamily="34" charset="0"/>
                <a:cs typeface="Calibri" pitchFamily="34" charset="0"/>
              </a:rPr>
              <a:t>дәуіріндегі өнерге қарағанда неолит дәуірі өнерінің өзіндік өрнегі,  өзіндік ерекшелігі бар.Ең бастысы- аңдар бейнесін жай ғана емес, қозғалыс үстінде көрсетуге тырысушылық байқалды. Жартастағы графикалық алғашқы қауымдық бейнелеу өнерінде тұңғыш рет әсем нәзіктікке талпыныс айқын байқалады.Оған дәлел ретінде Шығыс Испания жерінен табылған  ағашта жабайы ара жинап жатқан әйелдің бейнесін  жоғарыда атап өткен көне тас ғасырының ересек «Венералармен» салыстырып көрелікші.</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Тассили-Аджар өнерінен гүлденген , ашық бояулы, ғажап жұмбақ дүние ашылды. Сурет мазмұнында – жайылым және мал табындары. Келісті сиырларды бақташылар бағып жүр. Адамдар   мен малдардың денелері түрлі түстер арқылы  әсем де, көрікті етіп берілген.  </a:t>
            </a:r>
            <a:r>
              <a:rPr lang="kk-KZ" sz="1200" dirty="0" smtClean="0">
                <a:latin typeface="Calibri" pitchFamily="34" charset="0"/>
                <a:cs typeface="Calibri" pitchFamily="34" charset="0"/>
              </a:rPr>
              <a:t>Неолит </a:t>
            </a:r>
            <a:r>
              <a:rPr lang="kk-KZ" sz="1200" dirty="0">
                <a:latin typeface="Calibri" pitchFamily="34" charset="0"/>
                <a:cs typeface="Calibri" pitchFamily="34" charset="0"/>
              </a:rPr>
              <a:t>дәуіріндегі адамдарды шаруашылықты жүргізу тәсіліне байланысты екіге бөлуге болады.Олардың алғашқылары аң аулаумен, балықшылықпен шұғылданды. Бұл- иелену экономикасы болып табылады.</a:t>
            </a:r>
            <a:r>
              <a:rPr lang="ru-RU" sz="1200" dirty="0">
                <a:latin typeface="Calibri" pitchFamily="34" charset="0"/>
                <a:cs typeface="Calibri" pitchFamily="34" charset="0"/>
              </a:rPr>
              <a:t/>
            </a:r>
            <a:br>
              <a:rPr lang="ru-RU" sz="1200" dirty="0">
                <a:latin typeface="Calibri" pitchFamily="34" charset="0"/>
                <a:cs typeface="Calibri" pitchFamily="34" charset="0"/>
              </a:rPr>
            </a:br>
            <a:r>
              <a:rPr lang="kk-KZ" sz="1200" dirty="0">
                <a:latin typeface="Calibri" pitchFamily="34" charset="0"/>
                <a:cs typeface="Calibri" pitchFamily="34" charset="0"/>
              </a:rPr>
              <a:t>Неолит дәуіріндегі шаруашылықты жүргізудің екінші саласы егіншілікпен және мал өсірумен тығыз байланысты болғандықтан, оны «өндіретін экономика»   деп атаған. Неолиттік  техниканың жетілуі нәтижесінде бай қоныстар, деревнялар пайда бола  бастады, қауымдар тайпаларға бірікті, сөйтіп мемлекеттің пайда болуына даңғыл жол ашылды. Тас ғасырындағы пайда болған өркениеттің ошағы- көне Египет болды.Осы бір жаңадан туындаған шаруа  шаруашылықтарының басты белгілері – аграрлық экономика, қол еңбегі, рулық және қауымдық ұйым,  ал діндер-анимизм болды.Анимизм дегеніміз рух пен жанның өмір сүретіндігіне деген </a:t>
            </a:r>
            <a:r>
              <a:rPr lang="kk-KZ" sz="1200" dirty="0" smtClean="0">
                <a:latin typeface="Calibri" pitchFamily="34" charset="0"/>
                <a:cs typeface="Calibri" pitchFamily="34" charset="0"/>
              </a:rPr>
              <a:t>сенім.Діннің </a:t>
            </a:r>
            <a:r>
              <a:rPr lang="kk-KZ" sz="1200" dirty="0">
                <a:latin typeface="Calibri" pitchFamily="34" charset="0"/>
                <a:cs typeface="Calibri" pitchFamily="34" charset="0"/>
              </a:rPr>
              <a:t>ең көне түрі сиқыршылық болатын болса, оның басты түрлерінің бірі-фетишизм болып саналады.Фетишизм- табиғат заттарымен қатар адам  қолынан шыққан материалдық заттардың құдіретіне де сену, яғни зат бейнесіндегі  рухани күштерге табыну.Адамзат даналығы мен кемеңгерлігінің арқасында мәдениет жаңа сатыға көтерілді.Өз кезегінде алғашқы қауымдық құрылыс мәдениеті – дүниежүзілік мәдениеттің негізін қалауда орасан зор роль атқарды.Ол негіздер - әлеуметтік ұйым, тіл, өнер, салт-дәстүрлер, наным-сенімдер, білім, туысқандық қарым-қатынастар және т.б. болды.Дәуірлер ағымындағы бұл мәдени байланыстар-адамзат тіршілігінің басты мән- мағынасына </a:t>
            </a:r>
            <a:r>
              <a:rPr lang="kk-KZ" sz="1200" dirty="0" smtClean="0">
                <a:latin typeface="Calibri" pitchFamily="34" charset="0"/>
                <a:cs typeface="Calibri" pitchFamily="34" charset="0"/>
              </a:rPr>
              <a:t>айналды.                                </a:t>
            </a:r>
            <a:endParaRPr lang="ru-RU" sz="12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760640"/>
          </a:xfrm>
        </p:spPr>
        <p:txBody>
          <a:bodyPr>
            <a:normAutofit/>
          </a:bodyPr>
          <a:lstStyle/>
          <a:p>
            <a:pPr lvl="0" algn="l"/>
            <a:r>
              <a:rPr lang="kk-KZ" sz="1200" b="1" dirty="0" smtClean="0"/>
              <a:t>Қайта өрлеу дәуірінің мәдениеті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1.Қайта өрлеу дәуіріне тән ортақ сипаттар</a:t>
            </a:r>
            <a:br>
              <a:rPr lang="kk-KZ" sz="1200" dirty="0" smtClean="0"/>
            </a:br>
            <a:r>
              <a:rPr lang="kk-KZ" sz="1200" dirty="0" smtClean="0"/>
              <a:t>  2.Қайта өрлеу дәуірінің атақты қыл қалам шеберлері не себептен өз     шығармаларында әйел сұлулығы мен балалы ана бейнесін дәріптеген? </a:t>
            </a:r>
            <a:br>
              <a:rPr lang="kk-KZ" sz="1200" dirty="0" smtClean="0"/>
            </a:br>
            <a:r>
              <a:rPr lang="kk-KZ" sz="1200" dirty="0" smtClean="0"/>
              <a:t>3.Қайта өрлеу дәуірінің атақты қыл қалам шеберлері , олардың әлемдік мәдениеттің алтын қорына қосылған шығармалары.</a:t>
            </a:r>
            <a:br>
              <a:rPr lang="kk-KZ" sz="1200" dirty="0" smtClean="0"/>
            </a:br>
            <a:r>
              <a:rPr lang="kk-KZ" sz="1200" dirty="0" smtClean="0"/>
              <a:t>4. Қайта өрлеу дәуірінің сәулет өнеріндегі ерекшеліктері.  </a:t>
            </a:r>
            <a:br>
              <a:rPr lang="kk-KZ" sz="1200" dirty="0" smtClean="0"/>
            </a:br>
            <a:r>
              <a:rPr lang="kk-KZ" sz="1200" dirty="0" smtClean="0"/>
              <a:t>4.«Гуманизм» терминінің мәнін қалай түсінесіз?</a:t>
            </a:r>
            <a:br>
              <a:rPr lang="kk-KZ" sz="1200" dirty="0" smtClean="0"/>
            </a:br>
            <a:r>
              <a:rPr lang="kk-KZ" sz="1200" b="1" dirty="0" smtClean="0"/>
              <a:t>Өткізу формасы</a:t>
            </a:r>
            <a:r>
              <a:rPr lang="kk-KZ" sz="1200" dirty="0" smtClean="0"/>
              <a:t>: Тапсырма бойынша сұрақтарды топта тереңдете талқылау.</a:t>
            </a:r>
            <a:br>
              <a:rPr lang="kk-KZ" sz="1200" dirty="0" smtClean="0"/>
            </a:br>
            <a:r>
              <a:rPr lang="kk-KZ" sz="1200" b="1" dirty="0" smtClean="0"/>
              <a:t>Әдістемелік ұсыныстар:</a:t>
            </a:r>
            <a:r>
              <a:rPr lang="kk-KZ" sz="1200" dirty="0" smtClean="0"/>
              <a:t> Қайта өрлеу дәуірі туралы жазылған ғылыми еңбектермен, арнаулы оқу құралдарымен, сәулет, сурет өнері туындыларының репродукцияларымен мұқият  танысу, ой-елегінен өткізіп сараптама жасай білу, топта пікір-сайыс ұйымдастыру.</a:t>
            </a:r>
            <a:br>
              <a:rPr lang="kk-KZ" sz="1200" dirty="0" smtClean="0"/>
            </a:br>
            <a:r>
              <a:rPr lang="kk-KZ" sz="1200" b="1" dirty="0" smtClean="0"/>
              <a:t>     Ұсынылған әдебиеттер:</a:t>
            </a:r>
            <a:r>
              <a:rPr lang="kk-KZ" sz="1200" dirty="0" smtClean="0"/>
              <a:t/>
            </a:r>
            <a:br>
              <a:rPr lang="kk-KZ" sz="1200" dirty="0" smtClean="0"/>
            </a:br>
            <a:r>
              <a:rPr lang="kk-KZ" sz="1200" dirty="0" smtClean="0"/>
              <a:t>1.Ғабитов Т.Х. Мәдениеттану. А., 2001</a:t>
            </a:r>
            <a:br>
              <a:rPr lang="kk-KZ" sz="1200" dirty="0" smtClean="0"/>
            </a:br>
            <a:r>
              <a:rPr lang="kk-KZ" sz="1200" dirty="0" smtClean="0"/>
              <a:t>2.Ғабитов Т.Х. Мәдениеттану негіздері. А., 2003</a:t>
            </a:r>
            <a:br>
              <a:rPr lang="kk-KZ" sz="1200" dirty="0" smtClean="0"/>
            </a:br>
            <a:r>
              <a:rPr lang="kk-KZ" sz="1200" dirty="0" smtClean="0"/>
              <a:t>3.Тимошинов В.И. Культурология: Восток и Запад. А., 2001</a:t>
            </a:r>
            <a:br>
              <a:rPr lang="kk-KZ" sz="1200" dirty="0" smtClean="0"/>
            </a:br>
            <a:r>
              <a:rPr lang="kk-KZ" sz="1200" dirty="0" smtClean="0"/>
              <a:t>4.Гердер И.Г. Идеи к философии истории человечества. М., 1977</a:t>
            </a:r>
            <a:br>
              <a:rPr lang="kk-KZ" sz="1200" dirty="0" smtClean="0"/>
            </a:br>
            <a:r>
              <a:rPr lang="kk-KZ" sz="1200" dirty="0" smtClean="0"/>
              <a:t>5. Хачатурян В.М. История мировых цивилизаций. М. 1997; изд «Дрофа»</a:t>
            </a:r>
            <a:br>
              <a:rPr lang="kk-KZ" sz="1200" dirty="0" smtClean="0"/>
            </a:br>
            <a:r>
              <a:rPr lang="kk-KZ" sz="1200" dirty="0" smtClean="0"/>
              <a:t> 6. Балмахаева Г.Р. «Эстетика Ренессанса» – А.,2003, изд. «Бастау»;</a:t>
            </a:r>
            <a:br>
              <a:rPr lang="kk-KZ" sz="1200" dirty="0" smtClean="0"/>
            </a:br>
            <a:r>
              <a:rPr lang="kk-KZ" sz="1200" dirty="0" smtClean="0"/>
              <a:t> 7. Антология мировой философии.Возрождение. – М.,Аст,2001;</a:t>
            </a:r>
            <a:br>
              <a:rPr lang="kk-KZ" sz="1200" dirty="0" smtClean="0"/>
            </a:br>
            <a:r>
              <a:rPr lang="kk-KZ" sz="1200" dirty="0" smtClean="0"/>
              <a:t>8. История искусства зарубежных стран: Средние века и Возрождение. – М.:          Изобразительно искусство. 1982.;</a:t>
            </a:r>
            <a:br>
              <a:rPr lang="kk-KZ" sz="1200" dirty="0" smtClean="0"/>
            </a:br>
            <a:r>
              <a:rPr lang="kk-KZ" sz="1200" dirty="0" smtClean="0"/>
              <a:t> 9. Культурология, Ростов – на – Дону, «Феникс», 1998.</a:t>
            </a:r>
            <a:br>
              <a:rPr lang="kk-KZ" sz="1200" dirty="0" smtClean="0"/>
            </a:br>
            <a:r>
              <a:rPr lang="kk-KZ" sz="1200" dirty="0" smtClean="0"/>
              <a:t>10.Натаниэл Харрис. Творчество: Ренессанс, М.Лабиринт-К, 79 с.</a:t>
            </a:r>
            <a:br>
              <a:rPr lang="kk-KZ" sz="1200" dirty="0" smtClean="0"/>
            </a:br>
            <a:r>
              <a:rPr lang="kk-KZ" sz="1200" dirty="0" smtClean="0"/>
              <a:t> </a:t>
            </a:r>
            <a:br>
              <a:rPr lang="kk-KZ" sz="1200" dirty="0" smtClean="0"/>
            </a:br>
            <a:endParaRPr lang="kk-KZ" sz="1200"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616624"/>
          </a:xfrm>
        </p:spPr>
        <p:txBody>
          <a:bodyPr>
            <a:normAutofit/>
          </a:bodyPr>
          <a:lstStyle/>
          <a:p>
            <a:pPr lvl="0" algn="l"/>
            <a:r>
              <a:rPr lang="kk-KZ" sz="1200" b="1" dirty="0" smtClean="0"/>
              <a:t>Жаңа Заман және Реформация  кезеңі.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1.Жаңа Заман дәуірінің өзіне тән сипаттары</a:t>
            </a:r>
            <a:br>
              <a:rPr lang="kk-KZ" sz="1200" dirty="0" smtClean="0"/>
            </a:br>
            <a:r>
              <a:rPr lang="kk-KZ" sz="1200" dirty="0" smtClean="0"/>
              <a:t>2.Реформацияның мазмұны мен мәнін ашып көрсетіңіздер.</a:t>
            </a:r>
            <a:br>
              <a:rPr lang="kk-KZ" sz="1200" dirty="0" smtClean="0"/>
            </a:br>
            <a:r>
              <a:rPr lang="kk-KZ" sz="1200" dirty="0" smtClean="0"/>
              <a:t>3.Осы кезеңде өнердің қандай жаңа жанрлары пайда болды?</a:t>
            </a:r>
            <a:br>
              <a:rPr lang="kk-KZ" sz="1200" dirty="0" smtClean="0"/>
            </a:br>
            <a:r>
              <a:rPr lang="kk-KZ" sz="1200" dirty="0" smtClean="0"/>
              <a:t>4.Рококо, Барроко дегеніміз не? Ол стильдерде салынған қандай сәулет құрылыстарын білесіз?</a:t>
            </a:r>
            <a:br>
              <a:rPr lang="kk-KZ" sz="1200" dirty="0" smtClean="0"/>
            </a:br>
            <a:r>
              <a:rPr lang="kk-KZ" sz="1200" dirty="0" smtClean="0"/>
              <a:t>5. Классицизмнің ерекшеліктері неден байқалады? Мысал келтіріңіз.</a:t>
            </a:r>
            <a:br>
              <a:rPr lang="kk-KZ" sz="1200" dirty="0" smtClean="0"/>
            </a:br>
            <a:r>
              <a:rPr lang="kk-KZ" sz="1200" dirty="0" smtClean="0"/>
              <a:t> </a:t>
            </a:r>
            <a:br>
              <a:rPr lang="kk-KZ" sz="1200" dirty="0" smtClean="0"/>
            </a:br>
            <a:r>
              <a:rPr lang="kk-KZ" sz="1200" dirty="0" smtClean="0"/>
              <a:t>Өткізу формасы: Тапсырма бойынша сұрақтарды топта пікірталас түрінде тереңдете талқылау.</a:t>
            </a:r>
            <a:br>
              <a:rPr lang="kk-KZ" sz="1200" dirty="0" smtClean="0"/>
            </a:br>
            <a:r>
              <a:rPr lang="kk-KZ" sz="1200" dirty="0" smtClean="0"/>
              <a:t> </a:t>
            </a:r>
            <a:r>
              <a:rPr lang="kk-KZ" sz="1200" b="1" dirty="0" smtClean="0"/>
              <a:t>Әдістемелік ұсыныстар:</a:t>
            </a:r>
            <a:r>
              <a:rPr lang="kk-KZ" sz="1200" dirty="0" smtClean="0"/>
              <a:t> Жаңа Заман және Реформация дәуірі туралы жазылған ғылыми еңбектермен, арнаулы оқу құралдарымен, сәулет, сурет өнері туындыларының репродукцияларымен мұқият  танысу, ой-елегінен өткізіп сараптама жасай білу, топта пікір-сайыс ұйымдастыру.</a:t>
            </a:r>
            <a:br>
              <a:rPr lang="kk-KZ" sz="1200" dirty="0" smtClean="0"/>
            </a:br>
            <a:r>
              <a:rPr lang="kk-KZ" sz="1200" b="1" dirty="0" smtClean="0"/>
              <a:t>Ұсынылған әдебиеттер:</a:t>
            </a:r>
            <a:r>
              <a:rPr lang="kk-KZ" sz="1200" dirty="0" smtClean="0"/>
              <a:t/>
            </a:r>
            <a:br>
              <a:rPr lang="kk-KZ" sz="1200" dirty="0" smtClean="0"/>
            </a:br>
            <a:r>
              <a:rPr lang="kk-KZ" sz="1200" dirty="0" smtClean="0"/>
              <a:t> </a:t>
            </a:r>
            <a:br>
              <a:rPr lang="kk-KZ" sz="1200" dirty="0" smtClean="0"/>
            </a:br>
            <a:r>
              <a:rPr lang="kk-KZ" sz="1200" dirty="0" smtClean="0"/>
              <a:t>7. Габитов Т. М. Мәдениеттануға кіріспе. А.,2001</a:t>
            </a:r>
            <a:br>
              <a:rPr lang="kk-KZ" sz="1200" dirty="0" smtClean="0"/>
            </a:br>
            <a:r>
              <a:rPr lang="kk-KZ" sz="1200" dirty="0" smtClean="0"/>
              <a:t>8. Гуревич П.С. Культурология.Учебное пособие.М.1996.</a:t>
            </a:r>
            <a:br>
              <a:rPr lang="kk-KZ" sz="1200" dirty="0" smtClean="0"/>
            </a:br>
            <a:r>
              <a:rPr lang="kk-KZ" sz="1200" dirty="0" smtClean="0"/>
              <a:t>9. Гуревич П.С. Культурология . Уч.пособие. М.1996.</a:t>
            </a:r>
            <a:br>
              <a:rPr lang="kk-KZ" sz="1200" dirty="0" smtClean="0"/>
            </a:br>
            <a:r>
              <a:rPr lang="kk-KZ" sz="1200" dirty="0" smtClean="0"/>
              <a:t>10. Радугин .,Радугина  .Культурология  М.,1999.</a:t>
            </a:r>
            <a:br>
              <a:rPr lang="kk-KZ" sz="1200" dirty="0" smtClean="0"/>
            </a:br>
            <a:r>
              <a:rPr lang="kk-KZ" sz="1200" dirty="0" smtClean="0"/>
              <a:t>11.Багдасарьян. Культурология. М.,1998.</a:t>
            </a:r>
            <a:br>
              <a:rPr lang="kk-KZ" sz="1200" dirty="0" smtClean="0"/>
            </a:br>
            <a:r>
              <a:rPr lang="kk-KZ" sz="1200" dirty="0" smtClean="0"/>
              <a:t>12.Ғабитов Т.,Алимжанова. Мәдениеттану. Оқу құралы. А.2003</a:t>
            </a:r>
            <a:br>
              <a:rPr lang="kk-KZ" sz="1200" dirty="0" smtClean="0"/>
            </a:br>
            <a:r>
              <a:rPr lang="kk-KZ" sz="1200" dirty="0" smtClean="0"/>
              <a:t>10.Тимошинов В.И. Культурология. Учебное пособие. М.2003.</a:t>
            </a:r>
            <a:br>
              <a:rPr lang="kk-KZ" sz="1200" dirty="0" smtClean="0"/>
            </a:br>
            <a:r>
              <a:rPr lang="kk-KZ" sz="1200" dirty="0" smtClean="0"/>
              <a:t>12.Алтаев Ж., Ғабитов Т.Х. Философия және мәдениеттану. А.,2001.</a:t>
            </a:r>
            <a:br>
              <a:rPr lang="kk-KZ" sz="1200" dirty="0" smtClean="0"/>
            </a:br>
            <a:r>
              <a:rPr lang="kk-KZ" sz="1200" dirty="0" smtClean="0"/>
              <a:t>13 Толеубаев А. Реликты доисламских верований в семейной обрядности казахов. А., 1991.</a:t>
            </a:r>
            <a:br>
              <a:rPr lang="kk-KZ" sz="1200" dirty="0" smtClean="0"/>
            </a:br>
            <a:r>
              <a:rPr lang="kk-KZ" sz="1200" dirty="0" smtClean="0"/>
              <a:t>14. Балмахаева Г.Р. «Эстетика Ренессанса» – А.,2003, изд. «Бастау»; 15.Антология мировой философии.Возрождение. – М.,Аст,2001;</a:t>
            </a:r>
            <a:br>
              <a:rPr lang="kk-KZ" sz="1200" dirty="0" smtClean="0"/>
            </a:br>
            <a:r>
              <a:rPr lang="kk-KZ" sz="1200" dirty="0" smtClean="0"/>
              <a:t>16.История искусства зарубежных стран: Средние века и Возрождение. – М.          17.Изобразительно искусство. 1982.;</a:t>
            </a:r>
            <a:br>
              <a:rPr lang="kk-KZ" sz="1200" dirty="0" smtClean="0"/>
            </a:br>
            <a:r>
              <a:rPr lang="kk-KZ" sz="1200" dirty="0" smtClean="0"/>
              <a:t>18. Культурология, Ростов – на – Дону, «Феникс», 1998.</a:t>
            </a:r>
            <a:br>
              <a:rPr lang="kk-KZ" sz="1200" dirty="0" smtClean="0"/>
            </a:br>
            <a:r>
              <a:rPr lang="kk-KZ" sz="1200" dirty="0" smtClean="0"/>
              <a:t> </a:t>
            </a:r>
            <a:r>
              <a:rPr lang="ru-RU" sz="1200" dirty="0" smtClean="0"/>
              <a:t/>
            </a:r>
            <a:br>
              <a:rPr lang="ru-RU" sz="1200" dirty="0" smtClean="0"/>
            </a:br>
            <a:endParaRPr lang="ru-RU" sz="12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472608"/>
          </a:xfrm>
        </p:spPr>
        <p:txBody>
          <a:bodyPr>
            <a:normAutofit/>
          </a:bodyPr>
          <a:lstStyle/>
          <a:p>
            <a:pPr lvl="0" algn="l"/>
            <a:r>
              <a:rPr lang="kk-KZ" sz="1200" b="1" dirty="0" smtClean="0"/>
              <a:t> ХХ ғасырдағы негізгі мәдениеттанушылық мектептер және адамзаттың жаһандық проблемалары.</a:t>
            </a:r>
            <a:r>
              <a:rPr lang="kk-KZ" sz="1200" dirty="0" smtClean="0"/>
              <a:t/>
            </a:r>
            <a:br>
              <a:rPr lang="kk-KZ" sz="1200" dirty="0" smtClean="0"/>
            </a:br>
            <a:r>
              <a:rPr lang="kk-KZ" sz="1200" b="1" dirty="0" smtClean="0"/>
              <a:t>     Тапсырма:</a:t>
            </a:r>
            <a:r>
              <a:rPr lang="kk-KZ" sz="1200" dirty="0" smtClean="0"/>
              <a:t/>
            </a:r>
            <a:br>
              <a:rPr lang="kk-KZ" sz="1200" dirty="0" smtClean="0"/>
            </a:br>
            <a:r>
              <a:rPr lang="kk-KZ" sz="1200" b="1" dirty="0" smtClean="0"/>
              <a:t>    </a:t>
            </a:r>
            <a:r>
              <a:rPr lang="kk-KZ" sz="1200" dirty="0" smtClean="0"/>
              <a:t>1.ХХ ғасырдың негізгі мәдениеттанушылық бағыттары мен тұжырымдамаларын атаңыз.</a:t>
            </a:r>
            <a:br>
              <a:rPr lang="kk-KZ" sz="1200" dirty="0" smtClean="0"/>
            </a:br>
            <a:r>
              <a:rPr lang="kk-KZ" sz="1200" dirty="0" smtClean="0"/>
              <a:t>    2.Мәдениеттанушылық мектептер мен бағыттардың  көрнекті өкілдері, олардың философиялық-мәдениеттанушылық ой-пікірлері.</a:t>
            </a:r>
            <a:br>
              <a:rPr lang="kk-KZ" sz="1200" dirty="0" smtClean="0"/>
            </a:br>
            <a:r>
              <a:rPr lang="kk-KZ" sz="1200" dirty="0" smtClean="0"/>
              <a:t>    3.Рим клубының  ғаламдық мәселелері.</a:t>
            </a:r>
            <a:br>
              <a:rPr lang="kk-KZ" sz="1200" dirty="0" smtClean="0"/>
            </a:br>
            <a:r>
              <a:rPr lang="kk-KZ" sz="1200" dirty="0" smtClean="0"/>
              <a:t>    4.Ғаламдық мәселелерді шешудің қандай жолдарын ұсынасыз? Өзіңіздің    ой-пікіріңізді білдіріңіз.</a:t>
            </a:r>
            <a:br>
              <a:rPr lang="kk-KZ" sz="1200" dirty="0" smtClean="0"/>
            </a:br>
            <a:r>
              <a:rPr lang="kk-KZ" sz="1200" b="1" dirty="0" smtClean="0"/>
              <a:t>Өткізу формасы:</a:t>
            </a:r>
            <a:r>
              <a:rPr lang="kk-KZ" sz="1200" dirty="0" smtClean="0"/>
              <a:t> Оқытушы басшылығымен сабақ тақырыбының мазмұнын пікір, ой-талас түрінде талқылап, тереңдей ашу.</a:t>
            </a:r>
            <a:br>
              <a:rPr lang="kk-KZ" sz="1200" dirty="0" smtClean="0"/>
            </a:br>
            <a:r>
              <a:rPr lang="kk-KZ" sz="1200" b="1" dirty="0" smtClean="0"/>
              <a:t>    Әдістемелік ұсыныс: </a:t>
            </a:r>
            <a:r>
              <a:rPr lang="kk-KZ" sz="1200" dirty="0" smtClean="0"/>
              <a:t>Сұрақтарға жауап іздеуде студенттердің өзіндік   жұмыс істеуі, дәріс конспектілері мен арнайы оқу құралдарын оқуы қажет. </a:t>
            </a:r>
            <a:br>
              <a:rPr lang="kk-KZ" sz="1200" dirty="0" smtClean="0"/>
            </a:br>
            <a:r>
              <a:rPr lang="kk-KZ" sz="1200" b="1" dirty="0" smtClean="0"/>
              <a:t>Ұсынылатын әдебиет:</a:t>
            </a:r>
            <a:r>
              <a:rPr lang="kk-KZ" sz="1200" dirty="0" smtClean="0"/>
              <a:t/>
            </a:r>
            <a:br>
              <a:rPr lang="kk-KZ" sz="1200" dirty="0" smtClean="0"/>
            </a:br>
            <a:r>
              <a:rPr lang="kk-KZ" sz="1200" dirty="0" smtClean="0"/>
              <a:t>1.  Гуревич П.С. Культурология, уч.пос., -М., изд. «Знание», 1999.</a:t>
            </a:r>
            <a:br>
              <a:rPr lang="kk-KZ" sz="1200" dirty="0" smtClean="0"/>
            </a:br>
            <a:r>
              <a:rPr lang="kk-KZ" sz="1200" dirty="0" smtClean="0"/>
              <a:t>2.  Культурология, Уч.пособие. - Ростов –на-Дону, изд. «Феникс», 1998.</a:t>
            </a:r>
            <a:br>
              <a:rPr lang="kk-KZ" sz="1200" dirty="0" smtClean="0"/>
            </a:br>
            <a:r>
              <a:rPr lang="kk-KZ" sz="1200" dirty="0" smtClean="0"/>
              <a:t>3.  Лоренц  К. Восемь смертных грехов цивилизованного человечества. </a:t>
            </a:r>
            <a:br>
              <a:rPr lang="kk-KZ" sz="1200" dirty="0" smtClean="0"/>
            </a:br>
            <a:r>
              <a:rPr lang="kk-KZ" sz="1200" dirty="0" smtClean="0"/>
              <a:t>      Вопросы философии, 1992, № 3.</a:t>
            </a:r>
            <a:br>
              <a:rPr lang="kk-KZ" sz="1200" dirty="0" smtClean="0"/>
            </a:br>
            <a:r>
              <a:rPr lang="kk-KZ" sz="1200" dirty="0" smtClean="0"/>
              <a:t>4.  Печчеи А. Человеческие качества, М.,1980.</a:t>
            </a:r>
            <a:br>
              <a:rPr lang="kk-KZ" sz="1200" dirty="0" smtClean="0"/>
            </a:br>
            <a:r>
              <a:rPr lang="kk-KZ" sz="1200" dirty="0" smtClean="0"/>
              <a:t>5.  Моисеев Н.Н. Пути к созиданию. М., Республика, 1992.</a:t>
            </a:r>
            <a:br>
              <a:rPr lang="kk-KZ" sz="1200" dirty="0" smtClean="0"/>
            </a:br>
            <a:r>
              <a:rPr lang="kk-KZ" sz="1200" dirty="0" smtClean="0"/>
              <a:t>6.  Лихачев Д.С. Экология культуры, М., 1988.</a:t>
            </a:r>
            <a:br>
              <a:rPr lang="kk-KZ" sz="1200" dirty="0" smtClean="0"/>
            </a:br>
            <a:r>
              <a:rPr lang="kk-KZ" sz="1200" dirty="0" smtClean="0"/>
              <a:t>     7. Нурланова К. Человек и мир. Казахская национальная идея.Алматы, 1994 г         </a:t>
            </a:r>
            <a:br>
              <a:rPr lang="kk-KZ" sz="1200" dirty="0" smtClean="0"/>
            </a:br>
            <a:r>
              <a:rPr lang="kk-KZ" sz="1200" b="1" dirty="0" smtClean="0"/>
              <a:t> </a:t>
            </a:r>
            <a:endParaRPr lang="kk-KZ" sz="12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688632"/>
          </a:xfrm>
        </p:spPr>
        <p:txBody>
          <a:bodyPr>
            <a:normAutofit/>
          </a:bodyPr>
          <a:lstStyle/>
          <a:p>
            <a:pPr algn="l"/>
            <a:r>
              <a:rPr lang="kk-KZ" sz="1200" b="1" dirty="0" smtClean="0"/>
              <a:t>13. Қазақ мәдениетінің бастаулары. </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1.Қазақстан аумағындағы мезолит және неолит кезеңіндегі материалдық мәдениеттегі өзгерістер.</a:t>
            </a:r>
            <a:br>
              <a:rPr lang="kk-KZ" sz="1200" dirty="0" smtClean="0"/>
            </a:br>
            <a:r>
              <a:rPr lang="kk-KZ" sz="1200" dirty="0" smtClean="0"/>
              <a:t>2.Неандертальдықтардың өнері мен діни көзқарастары.</a:t>
            </a:r>
            <a:br>
              <a:rPr lang="kk-KZ" sz="1200" dirty="0" smtClean="0"/>
            </a:br>
            <a:r>
              <a:rPr lang="kk-KZ" sz="1200" dirty="0" smtClean="0"/>
              <a:t>Соңғы палеолит кезіндегі алғашқы мәдениеттің өркендеуі.</a:t>
            </a:r>
            <a:br>
              <a:rPr lang="kk-KZ" sz="1200" dirty="0" smtClean="0"/>
            </a:br>
            <a:r>
              <a:rPr lang="kk-KZ" sz="1200" dirty="0" smtClean="0"/>
              <a:t>Андронов мәдениетінің пайда болуы мен таралу аймағы.</a:t>
            </a:r>
            <a:br>
              <a:rPr lang="kk-KZ" sz="1200" dirty="0" smtClean="0"/>
            </a:br>
            <a:r>
              <a:rPr lang="kk-KZ" sz="1200" dirty="0" smtClean="0"/>
              <a:t>Қола дәуірінің  материалдық мәдениеті.Діни сенімдер.</a:t>
            </a:r>
            <a:br>
              <a:rPr lang="kk-KZ" sz="1200" dirty="0" smtClean="0"/>
            </a:br>
            <a:r>
              <a:rPr lang="kk-KZ" sz="1200" dirty="0" smtClean="0"/>
              <a:t>Темір дәуіріндегі тайпалық одақтар мен таптық қоғамдар мәдениеті.</a:t>
            </a:r>
            <a:br>
              <a:rPr lang="kk-KZ" sz="1200" dirty="0" smtClean="0"/>
            </a:br>
            <a:r>
              <a:rPr lang="kk-KZ" sz="1200" dirty="0" smtClean="0"/>
              <a:t>( скифтер мен сақтар өнері ерекшелігі)</a:t>
            </a:r>
            <a:br>
              <a:rPr lang="kk-KZ" sz="1200" dirty="0" smtClean="0"/>
            </a:br>
            <a:r>
              <a:rPr lang="kk-KZ" sz="1200" dirty="0" smtClean="0"/>
              <a:t>7. Ұлы Жібек жолының  мәдениеттер алмасуындағы ролі.  </a:t>
            </a:r>
            <a:br>
              <a:rPr lang="kk-KZ" sz="1200" dirty="0" smtClean="0"/>
            </a:br>
            <a:r>
              <a:rPr lang="kk-KZ" sz="1200" b="1" dirty="0" smtClean="0"/>
              <a:t> </a:t>
            </a:r>
            <a:r>
              <a:rPr lang="kk-KZ" sz="1200" dirty="0" smtClean="0"/>
              <a:t/>
            </a:r>
            <a:br>
              <a:rPr lang="kk-KZ" sz="1200" dirty="0" smtClean="0"/>
            </a:br>
            <a:r>
              <a:rPr lang="kk-KZ" sz="1200" b="1" dirty="0" smtClean="0"/>
              <a:t>      Өткізу формасы: </a:t>
            </a:r>
            <a:r>
              <a:rPr lang="kk-KZ" sz="1200" dirty="0" smtClean="0"/>
              <a:t>Оқытушы басшылығымен сабақ тақырыбының мазмұнын пікір, ой-талас түрінде талқылап, тереңдей ашу.</a:t>
            </a:r>
            <a:br>
              <a:rPr lang="kk-KZ" sz="1200" dirty="0" smtClean="0"/>
            </a:br>
            <a:r>
              <a:rPr lang="kk-KZ" sz="1200" b="1" dirty="0" smtClean="0"/>
              <a:t> </a:t>
            </a:r>
            <a:r>
              <a:rPr lang="kk-KZ" sz="1200" dirty="0" smtClean="0"/>
              <a:t/>
            </a:r>
            <a:br>
              <a:rPr lang="kk-KZ" sz="1200" dirty="0" smtClean="0"/>
            </a:br>
            <a:r>
              <a:rPr lang="kk-KZ" sz="1200" b="1" dirty="0" smtClean="0"/>
              <a:t>   Әдістемелік ұсыныс: </a:t>
            </a:r>
            <a:r>
              <a:rPr lang="kk-KZ" sz="1200" dirty="0" smtClean="0"/>
              <a:t>Сұрақтарға жауап іздеуде студенттердің өзіндік   жұмыс істеуі, дәріс конспектілері мен арнайы Қазақстанның көне тарихы мен мәдениетіне арналған оқу құралдарын оқуы қажет.</a:t>
            </a:r>
            <a:br>
              <a:rPr lang="kk-KZ" sz="1200" dirty="0" smtClean="0"/>
            </a:br>
            <a:r>
              <a:rPr lang="kk-KZ" sz="1200" b="1" dirty="0" smtClean="0"/>
              <a:t>Ұсынылған әдебиеттер:</a:t>
            </a:r>
            <a:r>
              <a:rPr lang="kk-KZ" sz="1200" dirty="0" smtClean="0"/>
              <a:t/>
            </a:r>
            <a:br>
              <a:rPr lang="kk-KZ" sz="1200" dirty="0" smtClean="0"/>
            </a:br>
            <a:r>
              <a:rPr lang="kk-KZ" sz="1200" dirty="0" smtClean="0"/>
              <a:t>1. Древние цивилизации. – М.:Мысль, 1989;</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 Мәдениеттануға кіріспе. А.,2001</a:t>
            </a:r>
            <a:br>
              <a:rPr lang="kk-KZ" sz="1200" dirty="0" smtClean="0"/>
            </a:br>
            <a:r>
              <a:rPr lang="kk-KZ" sz="1200" dirty="0" smtClean="0"/>
              <a:t>5.Ғабитов .,Алимжанова. Мәдениеттану. Оқу құралы. А.2003</a:t>
            </a:r>
            <a:br>
              <a:rPr lang="kk-KZ" sz="1200" dirty="0" smtClean="0"/>
            </a:br>
            <a:r>
              <a:rPr lang="kk-KZ" sz="1200" dirty="0" smtClean="0"/>
              <a:t>6. Тимошинов В.И. Культурология. Учебное пособие. М.2003.</a:t>
            </a:r>
            <a:br>
              <a:rPr lang="kk-KZ" sz="1200" dirty="0" smtClean="0"/>
            </a:br>
            <a:r>
              <a:rPr lang="kk-KZ" sz="1200" dirty="0" smtClean="0"/>
              <a:t>7.Древняя цивилизация. М., 1989</a:t>
            </a:r>
            <a:br>
              <a:rPr lang="kk-KZ" sz="1200" dirty="0" smtClean="0"/>
            </a:br>
            <a:r>
              <a:rPr lang="kk-KZ" sz="1200" dirty="0" smtClean="0"/>
              <a:t>8.Культурология. Антология. Т.1., М., 1994</a:t>
            </a:r>
            <a:br>
              <a:rPr lang="kk-KZ" sz="1200" dirty="0" smtClean="0"/>
            </a:br>
            <a:r>
              <a:rPr lang="kk-KZ" sz="1200" dirty="0" smtClean="0"/>
              <a:t>9.Қоңыратбаев Ә. және Қоңыратбаева Т. Көне мәдениет жазбалары.</a:t>
            </a:r>
            <a:br>
              <a:rPr lang="kk-KZ" sz="1200" dirty="0" smtClean="0"/>
            </a:br>
            <a:r>
              <a:rPr lang="kk-KZ" sz="1200" b="1" dirty="0" smtClean="0"/>
              <a:t>10.</a:t>
            </a:r>
            <a:r>
              <a:rPr lang="kk-KZ" sz="1200" dirty="0" smtClean="0"/>
              <a:t> По следам  древних культур Казахстана. А.,1979.</a:t>
            </a:r>
            <a:br>
              <a:rPr lang="kk-KZ" sz="1200" dirty="0" smtClean="0"/>
            </a:br>
            <a:r>
              <a:rPr lang="kk-KZ" sz="1200" dirty="0" smtClean="0"/>
              <a:t>11. Гравюры на скалах. А.,1979.</a:t>
            </a:r>
            <a:br>
              <a:rPr lang="kk-KZ" sz="1200" dirty="0" smtClean="0"/>
            </a:br>
            <a:r>
              <a:rPr lang="kk-KZ" sz="1200" dirty="0" smtClean="0"/>
              <a:t>12. Акишев К.А. Искусство и мифология саков. А.,1984.</a:t>
            </a:r>
            <a:br>
              <a:rPr lang="kk-KZ" sz="1200" dirty="0" smtClean="0"/>
            </a:br>
            <a:r>
              <a:rPr lang="kk-KZ" sz="1200" dirty="0" smtClean="0"/>
              <a:t>13. Толеубаев А. Реликты доисламских верований в семейной обрядности казахов. А., 1991. </a:t>
            </a:r>
            <a:endParaRPr lang="kk-KZ" sz="12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68952" cy="5616624"/>
          </a:xfrm>
        </p:spPr>
        <p:txBody>
          <a:bodyPr>
            <a:normAutofit/>
          </a:bodyPr>
          <a:lstStyle/>
          <a:p>
            <a:pPr algn="l"/>
            <a:r>
              <a:rPr lang="kk-KZ" sz="1200" b="1" dirty="0" smtClean="0"/>
              <a:t>14. Қазақстанның ортағасырлардағы мәдениеті.</a:t>
            </a:r>
            <a:r>
              <a:rPr lang="kk-KZ" sz="1200" dirty="0" smtClean="0"/>
              <a:t/>
            </a:r>
            <a:br>
              <a:rPr lang="kk-KZ" sz="1200" dirty="0" smtClean="0"/>
            </a:br>
            <a:r>
              <a:rPr lang="kk-KZ" sz="1200" b="1" dirty="0" smtClean="0"/>
              <a:t>Тапсырма.</a:t>
            </a:r>
            <a:r>
              <a:rPr lang="kk-KZ" sz="1200" dirty="0" smtClean="0"/>
              <a:t/>
            </a:r>
            <a:br>
              <a:rPr lang="kk-KZ" sz="1200" dirty="0" smtClean="0"/>
            </a:br>
            <a:r>
              <a:rPr lang="kk-KZ" sz="1200" dirty="0" smtClean="0"/>
              <a:t>1. Ежелгі түріктер мәдениеті. Руна жазуы. Күлтегін мен Білге қаған тас жазбалары. «Қорқыт ата», «Оғыз-наме» эпостары.</a:t>
            </a:r>
            <a:br>
              <a:rPr lang="kk-KZ" sz="1200" dirty="0" smtClean="0"/>
            </a:br>
            <a:r>
              <a:rPr lang="kk-KZ" sz="1200" dirty="0" smtClean="0"/>
              <a:t>2. Діни сенімдер мен ғибадаттар: зороастризм, Тәңірге табынушылық, діни жүйелер: буддизм, манихей, христиан. Исламның ене бастауы.</a:t>
            </a:r>
            <a:br>
              <a:rPr lang="kk-KZ" sz="1200" dirty="0" smtClean="0"/>
            </a:br>
            <a:r>
              <a:rPr lang="kk-KZ" sz="1200" dirty="0" smtClean="0"/>
              <a:t>3. Қазақстан аумағындағы ортағасырлық мемлекеттер мен олардың шаруашылық мәдениеті. </a:t>
            </a:r>
            <a:br>
              <a:rPr lang="kk-KZ" sz="1200" dirty="0" smtClean="0"/>
            </a:br>
            <a:r>
              <a:rPr lang="kk-KZ" sz="1200" dirty="0" smtClean="0"/>
              <a:t>4.Қазақстанның ежелгі қалалары. Қалалық мәдениет. Ұлы Жібек сауда жолының Қазақстан аумағындағы желілері. Көркемдік қолөнер. Сәулет өнері.</a:t>
            </a:r>
            <a:br>
              <a:rPr lang="kk-KZ" sz="1200" dirty="0" smtClean="0"/>
            </a:br>
            <a:r>
              <a:rPr lang="kk-KZ" sz="1200" dirty="0" smtClean="0"/>
              <a:t>( Бабаджа-хатун, Айша-бибі кесенесі т.б.) Мүсін өнері (бал-бал тастар)</a:t>
            </a:r>
            <a:br>
              <a:rPr lang="kk-KZ" sz="1200" dirty="0" smtClean="0"/>
            </a:br>
            <a:r>
              <a:rPr lang="kk-KZ" sz="1200" dirty="0" smtClean="0"/>
              <a:t> </a:t>
            </a:r>
            <a:br>
              <a:rPr lang="kk-KZ" sz="1200" dirty="0" smtClean="0"/>
            </a:br>
            <a:r>
              <a:rPr lang="kk-KZ" sz="1200" dirty="0" smtClean="0"/>
              <a:t>ӘДЕБИЕТТЕР:</a:t>
            </a:r>
            <a:br>
              <a:rPr lang="kk-KZ" sz="1200" dirty="0" smtClean="0"/>
            </a:br>
            <a:r>
              <a:rPr lang="kk-KZ" sz="1200" dirty="0" smtClean="0"/>
              <a:t>1. Древние цивилизации. – М.:Мысль, 1989;</a:t>
            </a:r>
            <a:br>
              <a:rPr lang="kk-KZ" sz="1200" dirty="0" smtClean="0"/>
            </a:br>
            <a:r>
              <a:rPr lang="kk-KZ" sz="1200" dirty="0" smtClean="0"/>
              <a:t>2. Введение в культурологию. В 3-х томах. М.,1995.</a:t>
            </a:r>
            <a:br>
              <a:rPr lang="kk-KZ" sz="1200" dirty="0" smtClean="0"/>
            </a:br>
            <a:r>
              <a:rPr lang="kk-KZ" sz="1200" dirty="0" smtClean="0"/>
              <a:t>3. Габитов Т. Культурология. А.,2001</a:t>
            </a:r>
            <a:br>
              <a:rPr lang="kk-KZ" sz="1200" dirty="0" smtClean="0"/>
            </a:br>
            <a:r>
              <a:rPr lang="kk-KZ" sz="1200" dirty="0" smtClean="0"/>
              <a:t>4. Габитов Т. М. Мәдениеттануға кіріспе. А.,2001</a:t>
            </a:r>
            <a:br>
              <a:rPr lang="kk-KZ" sz="1200" dirty="0" smtClean="0"/>
            </a:br>
            <a:r>
              <a:rPr lang="kk-KZ" sz="1200" dirty="0" smtClean="0"/>
              <a:t>5.Ғабитов Т.,Алимжанова. Мәдениеттану. Оқу құралы. А.2003</a:t>
            </a:r>
            <a:br>
              <a:rPr lang="kk-KZ" sz="1200" dirty="0" smtClean="0"/>
            </a:br>
            <a:r>
              <a:rPr lang="kk-KZ" sz="1200" dirty="0" smtClean="0"/>
              <a:t>6. Тимошинов В.И. Культурология. Учебное пособие. М.2003.</a:t>
            </a:r>
            <a:br>
              <a:rPr lang="kk-KZ" sz="1200" dirty="0" smtClean="0"/>
            </a:br>
            <a:r>
              <a:rPr lang="kk-KZ" sz="1200" dirty="0" smtClean="0"/>
              <a:t>7.Древняя цивилизация. М., 1989</a:t>
            </a:r>
            <a:br>
              <a:rPr lang="kk-KZ" sz="1200" dirty="0" smtClean="0"/>
            </a:br>
            <a:r>
              <a:rPr lang="kk-KZ" sz="1200" dirty="0" smtClean="0"/>
              <a:t>8.Культурология. Антология. Т.1., М., 1994</a:t>
            </a:r>
            <a:br>
              <a:rPr lang="kk-KZ" sz="1200" dirty="0" smtClean="0"/>
            </a:br>
            <a:r>
              <a:rPr lang="kk-KZ" sz="1200" b="1" dirty="0" smtClean="0"/>
              <a:t> </a:t>
            </a:r>
            <a:r>
              <a:rPr lang="ru-RU" sz="1200" dirty="0" smtClean="0"/>
              <a:t/>
            </a:r>
            <a:br>
              <a:rPr lang="ru-RU" sz="1200" dirty="0" smtClean="0"/>
            </a:br>
            <a:endParaRPr lang="ru-RU" sz="12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5544616"/>
          </a:xfrm>
        </p:spPr>
        <p:txBody>
          <a:bodyPr>
            <a:normAutofit/>
          </a:bodyPr>
          <a:lstStyle/>
          <a:p>
            <a:pPr lvl="0" algn="l"/>
            <a:r>
              <a:rPr lang="kk-KZ" sz="1200" b="1" dirty="0" smtClean="0"/>
              <a:t>Дәстүрлі қазақ мәдениеті.</a:t>
            </a:r>
            <a:r>
              <a:rPr lang="kk-KZ" sz="1200" dirty="0" smtClean="0"/>
              <a:t/>
            </a:r>
            <a:br>
              <a:rPr lang="kk-KZ" sz="1200" dirty="0" smtClean="0"/>
            </a:br>
            <a:r>
              <a:rPr lang="kk-KZ" sz="1200" b="1" dirty="0" smtClean="0"/>
              <a:t>Тапсырма. </a:t>
            </a:r>
            <a:r>
              <a:rPr lang="kk-KZ" sz="1200" dirty="0" smtClean="0"/>
              <a:t/>
            </a:r>
            <a:br>
              <a:rPr lang="kk-KZ" sz="1200" dirty="0" smtClean="0"/>
            </a:br>
            <a:r>
              <a:rPr lang="kk-KZ" sz="1200" dirty="0" smtClean="0"/>
              <a:t>1. Қазақ халқы рухани мәдениетіне тән өзіндік сана сезім.</a:t>
            </a:r>
            <a:br>
              <a:rPr lang="kk-KZ" sz="1200" dirty="0" smtClean="0"/>
            </a:br>
            <a:r>
              <a:rPr lang="kk-KZ" sz="1200" dirty="0" smtClean="0"/>
              <a:t>2.Халық поэзиясының  формалары , көрнекті өкілдері.</a:t>
            </a:r>
            <a:br>
              <a:rPr lang="kk-KZ" sz="1200" dirty="0" smtClean="0"/>
            </a:br>
            <a:r>
              <a:rPr lang="kk-KZ" sz="1200" dirty="0" smtClean="0"/>
              <a:t>3.Қазақтардың  жөн-жорағылық және әдептілік  нормалары.</a:t>
            </a:r>
            <a:br>
              <a:rPr lang="kk-KZ" sz="1200" dirty="0" smtClean="0"/>
            </a:br>
            <a:r>
              <a:rPr lang="kk-KZ" sz="1200" dirty="0" smtClean="0"/>
              <a:t>4.Салт-дәстүрлер мен мереке-мейрамдар, халықтың рухани мәдениетіне тән өзіндік сана-сезімдер.</a:t>
            </a:r>
            <a:br>
              <a:rPr lang="kk-KZ" sz="1200" dirty="0" smtClean="0"/>
            </a:br>
            <a:r>
              <a:rPr lang="kk-KZ" sz="1200" dirty="0" smtClean="0"/>
              <a:t> </a:t>
            </a:r>
            <a:br>
              <a:rPr lang="kk-KZ" sz="1200" dirty="0" smtClean="0"/>
            </a:br>
            <a:r>
              <a:rPr lang="kk-KZ" sz="1200" dirty="0" smtClean="0"/>
              <a:t> 9.Қоңыратбаев Ә. және Қоңыратбаева Т. Көне мәдениет жазбалары.</a:t>
            </a:r>
            <a:br>
              <a:rPr lang="kk-KZ" sz="1200" dirty="0" smtClean="0"/>
            </a:br>
            <a:r>
              <a:rPr lang="kk-KZ" sz="1200" dirty="0" smtClean="0"/>
              <a:t>10. По следам  древних культур Казахстана. А.,1979.</a:t>
            </a:r>
            <a:br>
              <a:rPr lang="kk-KZ" sz="1200" dirty="0" smtClean="0"/>
            </a:br>
            <a:r>
              <a:rPr lang="kk-KZ" sz="1200" dirty="0" smtClean="0"/>
              <a:t>11. Гравюры на скалах. А.,1979.</a:t>
            </a:r>
            <a:br>
              <a:rPr lang="kk-KZ" sz="1200" dirty="0" smtClean="0"/>
            </a:br>
            <a:r>
              <a:rPr lang="kk-KZ" sz="1200" dirty="0" smtClean="0"/>
              <a:t>12. Акишев К.А. Искусство и мифология саков. А.,1984.</a:t>
            </a:r>
            <a:br>
              <a:rPr lang="kk-KZ" sz="1200" dirty="0" smtClean="0"/>
            </a:br>
            <a:r>
              <a:rPr lang="kk-KZ" sz="1200" dirty="0" smtClean="0"/>
              <a:t>13. Толеубаев А. Реликты доисламских верований в семейной обрядности казахов. А., 1991</a:t>
            </a:r>
            <a:r>
              <a:rPr lang="kk-KZ" sz="1200" b="1" dirty="0" smtClean="0"/>
              <a:t>.</a:t>
            </a:r>
            <a:br>
              <a:rPr lang="kk-KZ" sz="1200" b="1" dirty="0" smtClean="0"/>
            </a:br>
            <a:r>
              <a:rPr lang="kk-KZ" sz="1200" dirty="0" smtClean="0"/>
              <a:t>14. Жүсіп Баласағұн. Құтты білік. А., 1981.</a:t>
            </a:r>
            <a:r>
              <a:rPr lang="kk-KZ" sz="1200" b="1" dirty="0" smtClean="0"/>
              <a:t/>
            </a:r>
            <a:br>
              <a:rPr lang="kk-KZ" sz="1200" b="1" dirty="0" smtClean="0"/>
            </a:br>
            <a:r>
              <a:rPr lang="kk-KZ" sz="1200" dirty="0" smtClean="0"/>
              <a:t>15. Маданов Х.М. Қазақ мәдениетінің тарихы.</a:t>
            </a:r>
            <a:br>
              <a:rPr lang="kk-KZ" sz="1200" dirty="0" smtClean="0"/>
            </a:br>
            <a:r>
              <a:rPr lang="kk-KZ" sz="1200" dirty="0" smtClean="0"/>
              <a:t> </a:t>
            </a:r>
            <a:br>
              <a:rPr lang="kk-KZ" sz="1200" dirty="0" smtClean="0"/>
            </a:br>
            <a:endParaRPr lang="kk-KZ" sz="12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68952" cy="6322714"/>
          </a:xfrm>
        </p:spPr>
        <p:txBody>
          <a:bodyPr numCol="3">
            <a:noAutofit/>
          </a:bodyPr>
          <a:lstStyle/>
          <a:p>
            <a:pPr algn="l"/>
            <a:r>
              <a:rPr lang="kk-KZ" sz="1200" b="1" cap="all" dirty="0" smtClean="0"/>
              <a:t>Емтихан  сұрақтары</a:t>
            </a:r>
            <a:r>
              <a:rPr lang="ru-RU" sz="1200" b="1" dirty="0" smtClean="0"/>
              <a:t/>
            </a:r>
            <a:br>
              <a:rPr lang="ru-RU" sz="1200" b="1" dirty="0" smtClean="0"/>
            </a:br>
            <a:r>
              <a:rPr lang="kk-KZ" sz="1200" dirty="0" smtClean="0"/>
              <a:t> 1.Мәдени типология  пәні.</a:t>
            </a:r>
            <a:r>
              <a:rPr lang="en-US" sz="1200" dirty="0" smtClean="0"/>
              <a:t/>
            </a:r>
            <a:br>
              <a:rPr lang="en-US" sz="1200" dirty="0" smtClean="0"/>
            </a:br>
            <a:r>
              <a:rPr lang="kk-KZ" sz="1200" dirty="0" smtClean="0"/>
              <a:t>2.Мәдениет ұғымы.</a:t>
            </a:r>
            <a:r>
              <a:rPr lang="en-US" sz="1200" dirty="0" smtClean="0"/>
              <a:t/>
            </a:r>
            <a:br>
              <a:rPr lang="en-US" sz="1200" dirty="0" smtClean="0"/>
            </a:br>
            <a:r>
              <a:rPr lang="kk-KZ" sz="1200" dirty="0" smtClean="0"/>
              <a:t>3.Мәдениет және өркениет.</a:t>
            </a:r>
            <a:r>
              <a:rPr lang="ru-RU" sz="1200" dirty="0" smtClean="0"/>
              <a:t/>
            </a:r>
            <a:br>
              <a:rPr lang="ru-RU" sz="1200" dirty="0" smtClean="0"/>
            </a:br>
            <a:r>
              <a:rPr lang="ru-MO" sz="1200" dirty="0" smtClean="0"/>
              <a:t>4.</a:t>
            </a:r>
            <a:r>
              <a:rPr lang="kk-KZ" sz="1200" dirty="0" smtClean="0"/>
              <a:t>Адам және мәдениет</a:t>
            </a:r>
            <a:r>
              <a:rPr lang="en-US" sz="1200" dirty="0" smtClean="0"/>
              <a:t/>
            </a:r>
            <a:br>
              <a:rPr lang="en-US" sz="1200" dirty="0" smtClean="0"/>
            </a:br>
            <a:r>
              <a:rPr lang="ru-MO" sz="1200" dirty="0" smtClean="0"/>
              <a:t>5.</a:t>
            </a:r>
            <a:r>
              <a:rPr lang="kk-KZ" sz="1200" dirty="0" smtClean="0"/>
              <a:t>Табиғат пен мәдениет. Мәдени экология.</a:t>
            </a:r>
            <a:r>
              <a:rPr lang="ru-RU" sz="1200" dirty="0" smtClean="0"/>
              <a:t/>
            </a:r>
            <a:br>
              <a:rPr lang="ru-RU" sz="1200" dirty="0" smtClean="0"/>
            </a:br>
            <a:r>
              <a:rPr lang="ru-MO" sz="1200" dirty="0" smtClean="0"/>
              <a:t>6.</a:t>
            </a:r>
            <a:r>
              <a:rPr lang="kk-KZ" sz="1200" dirty="0" smtClean="0"/>
              <a:t>Мәдениеттер типологиясы.</a:t>
            </a:r>
            <a:r>
              <a:rPr lang="ru-RU" sz="1200" dirty="0" smtClean="0"/>
              <a:t/>
            </a:r>
            <a:br>
              <a:rPr lang="ru-RU" sz="1200" dirty="0" smtClean="0"/>
            </a:br>
            <a:r>
              <a:rPr lang="ru-MO" sz="1200" dirty="0" smtClean="0"/>
              <a:t>7.</a:t>
            </a:r>
            <a:r>
              <a:rPr lang="kk-KZ" sz="1200" dirty="0" smtClean="0"/>
              <a:t>Мемлекет және мәдениет.</a:t>
            </a:r>
            <a:r>
              <a:rPr lang="ru-RU" sz="1200" dirty="0" smtClean="0"/>
              <a:t/>
            </a:r>
            <a:br>
              <a:rPr lang="ru-RU" sz="1200" dirty="0" smtClean="0"/>
            </a:br>
            <a:r>
              <a:rPr lang="kk-KZ" sz="1200" dirty="0" smtClean="0"/>
              <a:t>8.Құқық пен мәдениет.</a:t>
            </a:r>
            <a:r>
              <a:rPr lang="ru-RU" sz="1200" dirty="0" smtClean="0"/>
              <a:t/>
            </a:r>
            <a:br>
              <a:rPr lang="ru-RU" sz="1200" dirty="0" smtClean="0"/>
            </a:br>
            <a:r>
              <a:rPr lang="kk-KZ" sz="1200" dirty="0" smtClean="0"/>
              <a:t>9.Көне мәдениет. Шығыс пен Батыс.</a:t>
            </a:r>
            <a:r>
              <a:rPr lang="ru-RU" sz="1200" dirty="0" smtClean="0"/>
              <a:t/>
            </a:r>
            <a:br>
              <a:rPr lang="ru-RU" sz="1200" dirty="0" smtClean="0"/>
            </a:br>
            <a:r>
              <a:rPr lang="kk-KZ" sz="1200" dirty="0" smtClean="0"/>
              <a:t>10.Шумер өркениеті.</a:t>
            </a:r>
            <a:r>
              <a:rPr lang="ru-RU" sz="1200" dirty="0" smtClean="0"/>
              <a:t/>
            </a:r>
            <a:br>
              <a:rPr lang="ru-RU" sz="1200" dirty="0" smtClean="0"/>
            </a:br>
            <a:r>
              <a:rPr lang="kk-KZ" sz="1200" dirty="0" smtClean="0"/>
              <a:t>11.Ежелгі Египет өркениеті.</a:t>
            </a:r>
            <a:r>
              <a:rPr lang="ru-RU" sz="1200" dirty="0" smtClean="0"/>
              <a:t/>
            </a:r>
            <a:br>
              <a:rPr lang="ru-RU" sz="1200" dirty="0" smtClean="0"/>
            </a:br>
            <a:r>
              <a:rPr lang="kk-KZ" sz="1200" dirty="0" smtClean="0"/>
              <a:t>12.Ежелгі Иран. Өркениеттері.</a:t>
            </a:r>
            <a:r>
              <a:rPr lang="ru-RU" sz="1200" dirty="0" smtClean="0"/>
              <a:t/>
            </a:r>
            <a:br>
              <a:rPr lang="ru-RU" sz="1200" dirty="0" smtClean="0"/>
            </a:br>
            <a:r>
              <a:rPr lang="kk-KZ" sz="1200" dirty="0" smtClean="0"/>
              <a:t>13.Көне Үнді өркениеті.</a:t>
            </a:r>
            <a:r>
              <a:rPr lang="ru-RU" sz="1200" dirty="0" smtClean="0"/>
              <a:t/>
            </a:r>
            <a:br>
              <a:rPr lang="ru-RU" sz="1200" dirty="0" smtClean="0"/>
            </a:br>
            <a:r>
              <a:rPr lang="kk-KZ" sz="1200" dirty="0" smtClean="0"/>
              <a:t>14.Көне Қытай өркениеті.</a:t>
            </a:r>
            <a:r>
              <a:rPr lang="ru-RU" sz="1200" dirty="0" smtClean="0"/>
              <a:t/>
            </a:r>
            <a:br>
              <a:rPr lang="ru-RU" sz="1200" dirty="0" smtClean="0"/>
            </a:br>
            <a:r>
              <a:rPr lang="kk-KZ" sz="1200" dirty="0" smtClean="0"/>
              <a:t>15.Антикалық мәдениет.</a:t>
            </a:r>
            <a:r>
              <a:rPr lang="ru-RU" sz="1200" dirty="0" smtClean="0"/>
              <a:t/>
            </a:r>
            <a:br>
              <a:rPr lang="ru-RU" sz="1200" dirty="0" smtClean="0"/>
            </a:br>
            <a:r>
              <a:rPr lang="kk-KZ" sz="1200" dirty="0" smtClean="0"/>
              <a:t>16.Батыс өркениеті.</a:t>
            </a:r>
            <a:r>
              <a:rPr lang="ru-RU" sz="1200" dirty="0" smtClean="0"/>
              <a:t/>
            </a:r>
            <a:br>
              <a:rPr lang="ru-RU" sz="1200" dirty="0" smtClean="0"/>
            </a:br>
            <a:r>
              <a:rPr lang="kk-KZ" sz="1200" dirty="0" smtClean="0"/>
              <a:t>17.Қазіргі Батыс мәдениеті.</a:t>
            </a:r>
            <a:r>
              <a:rPr lang="ru-RU" sz="1200" dirty="0" smtClean="0"/>
              <a:t/>
            </a:r>
            <a:br>
              <a:rPr lang="ru-RU" sz="1200" dirty="0" smtClean="0"/>
            </a:br>
            <a:r>
              <a:rPr lang="kk-KZ" sz="1200" dirty="0" smtClean="0"/>
              <a:t>18.Ежелгі Русь мәдениеті.</a:t>
            </a:r>
            <a:r>
              <a:rPr lang="ru-RU" sz="1200" dirty="0" smtClean="0"/>
              <a:t/>
            </a:r>
            <a:br>
              <a:rPr lang="ru-RU" sz="1200" dirty="0" smtClean="0"/>
            </a:br>
            <a:r>
              <a:rPr lang="kk-KZ" sz="1200" dirty="0" smtClean="0"/>
              <a:t>19.Ресейдің империялық мәдениеті.</a:t>
            </a:r>
            <a:r>
              <a:rPr lang="ru-RU" sz="1200" dirty="0" smtClean="0"/>
              <a:t/>
            </a:r>
            <a:br>
              <a:rPr lang="ru-RU" sz="1200" dirty="0" smtClean="0"/>
            </a:br>
            <a:r>
              <a:rPr lang="kk-KZ" sz="1200" dirty="0" smtClean="0"/>
              <a:t>20.ҚСРО мәдениеті.</a:t>
            </a:r>
            <a:r>
              <a:rPr lang="ru-RU" sz="1200" dirty="0" smtClean="0"/>
              <a:t/>
            </a:r>
            <a:br>
              <a:rPr lang="ru-RU" sz="1200" dirty="0" smtClean="0"/>
            </a:br>
            <a:r>
              <a:rPr lang="kk-KZ" sz="1200" dirty="0" smtClean="0"/>
              <a:t>21.Қазіргі Ресей мәдениеті.</a:t>
            </a:r>
            <a:r>
              <a:rPr lang="ru-RU" sz="1200" dirty="0" smtClean="0"/>
              <a:t/>
            </a:r>
            <a:br>
              <a:rPr lang="ru-RU" sz="1200" dirty="0" smtClean="0"/>
            </a:br>
            <a:r>
              <a:rPr lang="kk-KZ" sz="1200" dirty="0" smtClean="0"/>
              <a:t>22.Византиялық өркениет.</a:t>
            </a:r>
            <a:r>
              <a:rPr lang="ru-RU" sz="1200" dirty="0" smtClean="0"/>
              <a:t/>
            </a:r>
            <a:br>
              <a:rPr lang="ru-RU" sz="1200" dirty="0" smtClean="0"/>
            </a:br>
            <a:r>
              <a:rPr lang="kk-KZ" sz="1200" dirty="0" smtClean="0"/>
              <a:t>23.Араб мәдениеті.</a:t>
            </a:r>
            <a:r>
              <a:rPr lang="ru-RU" sz="1200" dirty="0" smtClean="0"/>
              <a:t/>
            </a:r>
            <a:br>
              <a:rPr lang="ru-RU" sz="1200" dirty="0" smtClean="0"/>
            </a:br>
            <a:r>
              <a:rPr lang="kk-KZ" sz="1200" dirty="0" smtClean="0"/>
              <a:t>24.Жапон өркениеті.</a:t>
            </a:r>
            <a:r>
              <a:rPr lang="ru-RU" sz="1200" dirty="0" smtClean="0"/>
              <a:t/>
            </a:r>
            <a:br>
              <a:rPr lang="ru-RU" sz="1200" dirty="0" smtClean="0"/>
            </a:br>
            <a:r>
              <a:rPr lang="kk-KZ" sz="1200" dirty="0" smtClean="0"/>
              <a:t>25.Латынамерикандық мәдениет.</a:t>
            </a:r>
            <a:r>
              <a:rPr lang="ru-RU" sz="1200" dirty="0" smtClean="0"/>
              <a:t/>
            </a:r>
            <a:br>
              <a:rPr lang="ru-RU" sz="1200" dirty="0" smtClean="0"/>
            </a:br>
            <a:r>
              <a:rPr lang="kk-KZ" sz="1200" dirty="0" smtClean="0"/>
              <a:t>26.Қазіргі суперөркениеттер.</a:t>
            </a:r>
            <a:r>
              <a:rPr lang="ru-RU" sz="1200" dirty="0" smtClean="0"/>
              <a:t/>
            </a:r>
            <a:br>
              <a:rPr lang="ru-RU" sz="1200" dirty="0" smtClean="0"/>
            </a:br>
            <a:r>
              <a:rPr lang="kk-KZ" sz="1200" dirty="0" smtClean="0"/>
              <a:t>27.Қазақ мәдениетінің типологиясы.</a:t>
            </a:r>
            <a:r>
              <a:rPr lang="ru-RU" sz="1200" dirty="0" smtClean="0"/>
              <a:t/>
            </a:r>
            <a:br>
              <a:rPr lang="ru-RU" sz="1200" dirty="0" smtClean="0"/>
            </a:br>
            <a:r>
              <a:rPr lang="kk-KZ" sz="1200" dirty="0" smtClean="0"/>
              <a:t>28.Қазақ мәдениетінің бастаулары.</a:t>
            </a:r>
            <a:r>
              <a:rPr lang="ru-RU" sz="1200" dirty="0" smtClean="0"/>
              <a:t/>
            </a:r>
            <a:br>
              <a:rPr lang="ru-RU" sz="1200" dirty="0" smtClean="0"/>
            </a:br>
            <a:r>
              <a:rPr lang="kk-KZ" sz="1200" dirty="0" smtClean="0"/>
              <a:t>29.Қазақ мәдениетінің автохтондығы мен гомогендігі.</a:t>
            </a:r>
            <a:r>
              <a:rPr lang="ru-RU" sz="1200" dirty="0" smtClean="0"/>
              <a:t/>
            </a:r>
            <a:br>
              <a:rPr lang="ru-RU" sz="1200" dirty="0" smtClean="0"/>
            </a:br>
            <a:r>
              <a:rPr lang="kk-KZ" sz="1200" dirty="0" smtClean="0"/>
              <a:t>30.Номадалық өркениеттер.</a:t>
            </a:r>
            <a:r>
              <a:rPr lang="ru-RU" sz="1200" dirty="0" smtClean="0"/>
              <a:t/>
            </a:r>
            <a:br>
              <a:rPr lang="ru-RU" sz="1200" dirty="0" smtClean="0"/>
            </a:br>
            <a:r>
              <a:rPr lang="kk-KZ" sz="1200" dirty="0" smtClean="0"/>
              <a:t>31.Еуразиялық Ұлы Даланың номадалары.</a:t>
            </a:r>
            <a:r>
              <a:rPr lang="ru-RU" sz="1200" dirty="0" smtClean="0"/>
              <a:t/>
            </a:r>
            <a:br>
              <a:rPr lang="ru-RU" sz="1200" dirty="0" smtClean="0"/>
            </a:br>
            <a:r>
              <a:rPr lang="kk-KZ" sz="1200" dirty="0" smtClean="0"/>
              <a:t>32.Протүрктердің мәдениеті.</a:t>
            </a:r>
            <a:r>
              <a:rPr lang="ru-RU" sz="1200" dirty="0" smtClean="0"/>
              <a:t/>
            </a:r>
            <a:br>
              <a:rPr lang="ru-RU" sz="1200" dirty="0" smtClean="0"/>
            </a:br>
            <a:r>
              <a:rPr lang="kk-KZ" sz="1200" dirty="0" smtClean="0"/>
              <a:t>33.Түріктік мәдениеттің басты ерекшеліктері.</a:t>
            </a:r>
            <a:r>
              <a:rPr lang="ru-RU" sz="1200" dirty="0" smtClean="0"/>
              <a:t/>
            </a:r>
            <a:br>
              <a:rPr lang="ru-RU" sz="1200" dirty="0" smtClean="0"/>
            </a:br>
            <a:r>
              <a:rPr lang="kk-KZ" sz="1200" dirty="0" smtClean="0"/>
              <a:t>Көк Тәңірі, Ұмай, Жер-су, Аруах.</a:t>
            </a:r>
            <a:r>
              <a:rPr lang="ru-RU" sz="1200" dirty="0" smtClean="0"/>
              <a:t/>
            </a:r>
            <a:br>
              <a:rPr lang="ru-RU" sz="1200" dirty="0" smtClean="0"/>
            </a:br>
            <a:r>
              <a:rPr lang="kk-KZ" sz="1200" dirty="0" smtClean="0"/>
              <a:t>34.Руналық жазулар мәдениеті.</a:t>
            </a:r>
            <a:r>
              <a:rPr lang="ru-RU" sz="1200" dirty="0" smtClean="0"/>
              <a:t/>
            </a:r>
            <a:br>
              <a:rPr lang="ru-RU" sz="1200" dirty="0" smtClean="0"/>
            </a:br>
            <a:r>
              <a:rPr lang="kk-KZ" sz="1200" dirty="0" smtClean="0"/>
              <a:t>35. "Қорқыт ата кітабы".</a:t>
            </a:r>
            <a:r>
              <a:rPr lang="ru-RU" sz="1200" dirty="0" smtClean="0"/>
              <a:t/>
            </a:r>
            <a:br>
              <a:rPr lang="ru-RU" sz="1200" dirty="0" smtClean="0"/>
            </a:br>
            <a:r>
              <a:rPr lang="ru-MO" sz="1200" dirty="0" smtClean="0"/>
              <a:t>35.</a:t>
            </a:r>
            <a:r>
              <a:rPr lang="kk-KZ" sz="1200" dirty="0" smtClean="0"/>
              <a:t>Ислам Ренессансы.</a:t>
            </a:r>
            <a:r>
              <a:rPr lang="ru-RU" sz="1200" dirty="0" smtClean="0"/>
              <a:t/>
            </a:r>
            <a:br>
              <a:rPr lang="ru-RU" sz="1200" dirty="0" smtClean="0"/>
            </a:br>
            <a:r>
              <a:rPr lang="ru-MO" sz="1200" dirty="0" smtClean="0"/>
              <a:t>36.</a:t>
            </a:r>
            <a:r>
              <a:rPr lang="kk-KZ" sz="1200" dirty="0" smtClean="0"/>
              <a:t>Әл-Фараби мәдениет туралы.</a:t>
            </a:r>
            <a:r>
              <a:rPr lang="ru-RU" sz="1200" dirty="0" smtClean="0"/>
              <a:t/>
            </a:r>
            <a:br>
              <a:rPr lang="ru-RU" sz="1200" dirty="0" smtClean="0"/>
            </a:br>
            <a:r>
              <a:rPr lang="kk-KZ" sz="1200" dirty="0" smtClean="0"/>
              <a:t>37.Ж.Баласағұн "Құтты білік".</a:t>
            </a:r>
            <a:r>
              <a:rPr lang="ru-RU" sz="1200" dirty="0" smtClean="0"/>
              <a:t/>
            </a:r>
            <a:br>
              <a:rPr lang="ru-RU" sz="1200" dirty="0" smtClean="0"/>
            </a:br>
            <a:r>
              <a:rPr lang="kk-KZ" sz="1200" dirty="0" smtClean="0"/>
              <a:t>38.М.Қашқари мәдениеттанушы ретінде.</a:t>
            </a:r>
            <a:r>
              <a:rPr lang="ru-RU" sz="1200" dirty="0" smtClean="0"/>
              <a:t/>
            </a:r>
            <a:br>
              <a:rPr lang="ru-RU" sz="1200" dirty="0" smtClean="0"/>
            </a:br>
            <a:r>
              <a:rPr lang="kk-KZ" sz="1200" dirty="0" smtClean="0"/>
              <a:t>39.Қ.А.Иассауи "Ақыл кітабы".</a:t>
            </a:r>
            <a:r>
              <a:rPr lang="ru-RU" sz="1200" dirty="0" smtClean="0"/>
              <a:t/>
            </a:r>
            <a:br>
              <a:rPr lang="ru-RU" sz="1200" dirty="0" smtClean="0"/>
            </a:br>
            <a:r>
              <a:rPr lang="ru-MO" sz="1200" dirty="0" smtClean="0"/>
              <a:t>40.</a:t>
            </a:r>
            <a:r>
              <a:rPr lang="kk-KZ" sz="1200" dirty="0" smtClean="0"/>
              <a:t>Перипатетика мен сопылық бағыт.</a:t>
            </a:r>
            <a:r>
              <a:rPr lang="ru-RU" sz="1200" dirty="0" smtClean="0"/>
              <a:t/>
            </a:r>
            <a:br>
              <a:rPr lang="ru-RU" sz="1200" dirty="0" smtClean="0"/>
            </a:br>
            <a:r>
              <a:rPr lang="ru-MO" sz="1200" dirty="0" smtClean="0"/>
              <a:t>41</a:t>
            </a:r>
            <a:r>
              <a:rPr lang="kk-KZ" sz="1200" dirty="0" smtClean="0"/>
              <a:t>Алтын Орда мәдениеті.</a:t>
            </a:r>
            <a:r>
              <a:rPr lang="ru-RU" sz="1200" dirty="0" smtClean="0"/>
              <a:t/>
            </a:r>
            <a:br>
              <a:rPr lang="ru-RU" sz="1200" dirty="0" smtClean="0"/>
            </a:br>
            <a:r>
              <a:rPr lang="kk-KZ" sz="1200" dirty="0" smtClean="0"/>
              <a:t>42.Қазақтың дәстүрлі мәдениеті.</a:t>
            </a:r>
            <a:r>
              <a:rPr lang="ru-RU" sz="1200" dirty="0" smtClean="0"/>
              <a:t/>
            </a:r>
            <a:br>
              <a:rPr lang="ru-RU" sz="1200" dirty="0" smtClean="0"/>
            </a:br>
            <a:r>
              <a:rPr lang="kk-KZ" sz="1200" dirty="0" smtClean="0"/>
              <a:t>43.Кеңестік пен уақыт аясындағы мәдениет.</a:t>
            </a:r>
            <a:r>
              <a:rPr lang="ru-RU" sz="1200" dirty="0" smtClean="0"/>
              <a:t/>
            </a:r>
            <a:br>
              <a:rPr lang="ru-RU" sz="1200" dirty="0" smtClean="0"/>
            </a:br>
            <a:r>
              <a:rPr lang="kk-KZ" sz="1200" dirty="0" smtClean="0"/>
              <a:t>44.Қазақстан жеріндегі шаруашылық мәдени типтер.</a:t>
            </a:r>
            <a:r>
              <a:rPr lang="ru-RU" sz="1200" dirty="0" smtClean="0"/>
              <a:t/>
            </a:r>
            <a:br>
              <a:rPr lang="ru-RU" sz="1200" dirty="0" smtClean="0"/>
            </a:br>
            <a:r>
              <a:rPr lang="kk-KZ" sz="1200" dirty="0" smtClean="0"/>
              <a:t>45.Қазақ мәдениетіндегі діни жүйлер.</a:t>
            </a:r>
            <a:r>
              <a:rPr lang="ru-RU" sz="1200" dirty="0" smtClean="0"/>
              <a:t/>
            </a:r>
            <a:br>
              <a:rPr lang="ru-RU" sz="1200" dirty="0" smtClean="0"/>
            </a:br>
            <a:r>
              <a:rPr lang="kk-KZ" sz="1200" dirty="0" smtClean="0"/>
              <a:t>46.Қазақ мәдениетінің әлеуметтік тектік типологиясы.</a:t>
            </a:r>
            <a:r>
              <a:rPr lang="ru-RU" sz="1200" dirty="0" smtClean="0"/>
              <a:t/>
            </a:r>
            <a:br>
              <a:rPr lang="ru-RU" sz="1200" dirty="0" smtClean="0"/>
            </a:br>
            <a:r>
              <a:rPr lang="kk-KZ" sz="1200" dirty="0" smtClean="0"/>
              <a:t>47.Қазақтың көркем өнер мәдениеті.</a:t>
            </a:r>
            <a:r>
              <a:rPr lang="ru-RU" sz="1200" dirty="0" smtClean="0"/>
              <a:t/>
            </a:r>
            <a:br>
              <a:rPr lang="ru-RU" sz="1200" dirty="0" smtClean="0"/>
            </a:br>
            <a:r>
              <a:rPr lang="kk-KZ" sz="1200" dirty="0" smtClean="0"/>
              <a:t>48.Жерұйық пен Зарзаман идеялары.</a:t>
            </a:r>
            <a:r>
              <a:rPr lang="ru-RU" sz="1200" dirty="0" smtClean="0"/>
              <a:t/>
            </a:r>
            <a:br>
              <a:rPr lang="ru-RU" sz="1200" dirty="0" smtClean="0"/>
            </a:br>
            <a:r>
              <a:rPr lang="kk-KZ" sz="1200" dirty="0" smtClean="0"/>
              <a:t>49.Қазақ Ағартушылығы.</a:t>
            </a:r>
            <a:r>
              <a:rPr lang="ru-RU" sz="1200" dirty="0" smtClean="0"/>
              <a:t/>
            </a:r>
            <a:br>
              <a:rPr lang="ru-RU" sz="1200" dirty="0" smtClean="0"/>
            </a:br>
            <a:r>
              <a:rPr lang="kk-KZ" sz="1200" dirty="0" smtClean="0"/>
              <a:t>50.Қазақтың кеңестік мәдениеті</a:t>
            </a:r>
            <a:r>
              <a:rPr lang="ru-RU" sz="1200" dirty="0" smtClean="0"/>
              <a:t/>
            </a:r>
            <a:br>
              <a:rPr lang="ru-RU" sz="1200" dirty="0" smtClean="0"/>
            </a:br>
            <a:r>
              <a:rPr lang="kk-KZ" sz="1200" dirty="0" smtClean="0"/>
              <a:t>51.Қазақстан Республикасының мәдениеті.</a:t>
            </a:r>
            <a:r>
              <a:rPr lang="ru-RU" sz="1200" dirty="0" smtClean="0"/>
              <a:t/>
            </a:r>
            <a:br>
              <a:rPr lang="ru-RU" sz="1200" dirty="0" smtClean="0"/>
            </a:br>
            <a:r>
              <a:rPr lang="kk-KZ" sz="1200" dirty="0" smtClean="0"/>
              <a:t>52.Қазақстан және әлем мәдениеті.</a:t>
            </a:r>
            <a:r>
              <a:rPr lang="ru-RU" sz="1200" dirty="0" smtClean="0"/>
              <a:t/>
            </a:r>
            <a:br>
              <a:rPr lang="ru-RU" sz="1200" dirty="0" smtClean="0"/>
            </a:br>
            <a:r>
              <a:rPr lang="kk-KZ" sz="1200" dirty="0" smtClean="0"/>
              <a:t>53.Мәдениет және сұхбат идеясы.</a:t>
            </a:r>
            <a:r>
              <a:rPr lang="ru-RU" sz="1200" dirty="0" smtClean="0"/>
              <a:t/>
            </a:r>
            <a:br>
              <a:rPr lang="ru-RU" sz="1200" dirty="0" smtClean="0"/>
            </a:br>
            <a:r>
              <a:rPr lang="kk-KZ" sz="1200" dirty="0" smtClean="0"/>
              <a:t>54.Мәдениеттегі барокко, рококо, классицизм стильдері.</a:t>
            </a:r>
            <a:r>
              <a:rPr lang="ru-RU" sz="1200" dirty="0" smtClean="0"/>
              <a:t/>
            </a:r>
            <a:br>
              <a:rPr lang="ru-RU" sz="1200" dirty="0" smtClean="0"/>
            </a:br>
            <a:r>
              <a:rPr lang="kk-KZ" sz="1200" dirty="0" smtClean="0"/>
              <a:t>55.ХХ ғ. мәдениеттің негізгі құндылықтары мен қарамақайшылықтары.</a:t>
            </a:r>
            <a:r>
              <a:rPr lang="ru-RU" sz="1200" dirty="0" smtClean="0"/>
              <a:t/>
            </a:r>
            <a:br>
              <a:rPr lang="ru-RU" sz="1200" dirty="0" smtClean="0"/>
            </a:br>
            <a:r>
              <a:rPr lang="kk-KZ" sz="1200" dirty="0" smtClean="0"/>
              <a:t>56.Декаданс, нигилизм, бұқаралық мәдениет феномені – ХХ г. бейнесі ретінде. </a:t>
            </a:r>
            <a:r>
              <a:rPr lang="ru-RU" sz="1200" dirty="0" smtClean="0"/>
              <a:t/>
            </a:r>
            <a:br>
              <a:rPr lang="ru-RU" sz="1200" dirty="0" smtClean="0"/>
            </a:br>
            <a:r>
              <a:rPr lang="kk-KZ" sz="1200" dirty="0" smtClean="0"/>
              <a:t>57.Мәдениеттің гуманистік мәні.</a:t>
            </a:r>
            <a:r>
              <a:rPr lang="ru-RU" sz="1200" dirty="0" smtClean="0"/>
              <a:t/>
            </a:r>
            <a:br>
              <a:rPr lang="ru-RU" sz="1200" dirty="0" smtClean="0"/>
            </a:br>
            <a:r>
              <a:rPr lang="kk-KZ" sz="1200" dirty="0" smtClean="0"/>
              <a:t>58.А.Швейцердің мәдениетті этика негізінде қарастыруы.</a:t>
            </a:r>
            <a:r>
              <a:rPr lang="ru-RU" sz="1200" dirty="0" smtClean="0"/>
              <a:t/>
            </a:r>
            <a:br>
              <a:rPr lang="ru-RU" sz="1200" dirty="0" smtClean="0"/>
            </a:br>
            <a:r>
              <a:rPr lang="kk-KZ" sz="1200" dirty="0" smtClean="0"/>
              <a:t>59. Қазақстан мәдениетіндегі дәстүр мен жаңашылдық  </a:t>
            </a:r>
            <a:r>
              <a:rPr lang="ru-RU" sz="1200" dirty="0" smtClean="0"/>
              <a:t/>
            </a:r>
            <a:br>
              <a:rPr lang="ru-RU" sz="1200" dirty="0" smtClean="0"/>
            </a:br>
            <a:r>
              <a:rPr lang="kk-KZ" sz="1200" dirty="0" smtClean="0"/>
              <a:t>60.Қазақ мәдениетінің бастаулары.</a:t>
            </a:r>
            <a:r>
              <a:rPr lang="ru-RU" sz="1200" dirty="0" smtClean="0"/>
              <a:t/>
            </a:r>
            <a:br>
              <a:rPr lang="ru-RU" sz="1200" dirty="0" smtClean="0"/>
            </a:br>
            <a:r>
              <a:rPr lang="kk-KZ" sz="1200" dirty="0" smtClean="0"/>
              <a:t>61.Қазақ мәдениетінің типологиясы.</a:t>
            </a:r>
            <a:r>
              <a:rPr lang="ru-RU" sz="1200" dirty="0" smtClean="0"/>
              <a:t/>
            </a:r>
            <a:br>
              <a:rPr lang="ru-RU" sz="1200" dirty="0" smtClean="0"/>
            </a:br>
            <a:r>
              <a:rPr lang="kk-KZ" sz="1200" dirty="0" smtClean="0"/>
              <a:t>62.Көшпелілік өркениет.</a:t>
            </a:r>
            <a:r>
              <a:rPr lang="ru-RU" sz="1200" dirty="0" smtClean="0"/>
              <a:t/>
            </a:r>
            <a:br>
              <a:rPr lang="ru-RU" sz="1200" dirty="0" smtClean="0"/>
            </a:br>
            <a:r>
              <a:rPr lang="kk-KZ" sz="1200" dirty="0" smtClean="0"/>
              <a:t>63.Прототүрктердің мәдениеті.</a:t>
            </a:r>
            <a:r>
              <a:rPr lang="ru-RU" sz="1200" dirty="0" smtClean="0"/>
              <a:t/>
            </a:r>
            <a:br>
              <a:rPr lang="ru-RU" sz="1200" dirty="0" smtClean="0"/>
            </a:br>
            <a:r>
              <a:rPr lang="kk-KZ" sz="1200" dirty="0" smtClean="0"/>
              <a:t>64.Түркілік өркениеттер</a:t>
            </a:r>
            <a:r>
              <a:rPr lang="ru-RU" sz="1200" dirty="0" smtClean="0"/>
              <a:t/>
            </a:r>
            <a:br>
              <a:rPr lang="ru-RU" sz="1200" dirty="0" smtClean="0"/>
            </a:br>
            <a:r>
              <a:rPr lang="kk-KZ" sz="1200" dirty="0" smtClean="0"/>
              <a:t>65.Әлемдік өркениет және түріктер.</a:t>
            </a:r>
            <a:r>
              <a:rPr lang="ru-RU" sz="1200" dirty="0" smtClean="0"/>
              <a:t/>
            </a:r>
            <a:br>
              <a:rPr lang="ru-RU" sz="1200" dirty="0" smtClean="0"/>
            </a:br>
            <a:r>
              <a:rPr lang="kk-KZ" sz="1200" dirty="0" smtClean="0"/>
              <a:t>66. Орхон-Енисей мәдени мұралары.</a:t>
            </a:r>
            <a:r>
              <a:rPr lang="ru-RU" sz="1200" dirty="0" smtClean="0"/>
              <a:t/>
            </a:r>
            <a:br>
              <a:rPr lang="ru-RU" sz="1200" dirty="0" smtClean="0"/>
            </a:br>
            <a:r>
              <a:rPr lang="kk-KZ" sz="1200" dirty="0" smtClean="0"/>
              <a:t>67.Түріктердің сенім-нанымдары.</a:t>
            </a:r>
            <a:r>
              <a:rPr lang="ru-RU" sz="1200" dirty="0" smtClean="0"/>
              <a:t/>
            </a:r>
            <a:br>
              <a:rPr lang="ru-RU" sz="1200" dirty="0" smtClean="0"/>
            </a:br>
            <a:r>
              <a:rPr lang="kk-KZ" sz="1200" dirty="0" smtClean="0"/>
              <a:t>68.Кеңес өкіметі кезіндегі қазақ мәдениеті.</a:t>
            </a:r>
            <a:r>
              <a:rPr lang="ru-RU" sz="1200" dirty="0" smtClean="0"/>
              <a:t/>
            </a:r>
            <a:br>
              <a:rPr lang="ru-RU" sz="1200" dirty="0" smtClean="0"/>
            </a:br>
            <a:r>
              <a:rPr lang="kk-KZ" sz="1200" dirty="0" smtClean="0"/>
              <a:t>69.Тоталитаризм және мәдениет.</a:t>
            </a:r>
            <a:r>
              <a:rPr lang="ru-RU" sz="1200" dirty="0" smtClean="0"/>
              <a:t/>
            </a:r>
            <a:br>
              <a:rPr lang="ru-RU" sz="1200" dirty="0" smtClean="0"/>
            </a:br>
            <a:r>
              <a:rPr lang="kk-KZ" sz="1200" dirty="0" smtClean="0"/>
              <a:t>70.Маргиналдық және мәңгүрттік.</a:t>
            </a:r>
            <a:r>
              <a:rPr lang="ru-RU" sz="1200" dirty="0" smtClean="0"/>
              <a:t/>
            </a:r>
            <a:br>
              <a:rPr lang="ru-RU" sz="1200" dirty="0" smtClean="0"/>
            </a:br>
            <a:r>
              <a:rPr lang="kk-KZ" sz="1200" dirty="0" smtClean="0"/>
              <a:t>71.Мәдени геноцид ұғымы.</a:t>
            </a:r>
            <a:r>
              <a:rPr lang="ru-RU" sz="1200" dirty="0" smtClean="0"/>
              <a:t/>
            </a:r>
            <a:br>
              <a:rPr lang="ru-RU" sz="1200" dirty="0" smtClean="0"/>
            </a:br>
            <a:r>
              <a:rPr lang="kk-KZ" sz="1200" dirty="0" smtClean="0"/>
              <a:t>72. Кеңес Одағы және әлемдік өркениет.</a:t>
            </a:r>
            <a:r>
              <a:rPr lang="ru-RU" sz="1200" dirty="0" smtClean="0"/>
              <a:t/>
            </a:r>
            <a:br>
              <a:rPr lang="ru-RU" sz="1200" dirty="0" smtClean="0"/>
            </a:br>
            <a:r>
              <a:rPr lang="kk-KZ" sz="1200" dirty="0" smtClean="0"/>
              <a:t>73.Ежелгі Шумер өркениеті. О.Сүлейменовтың "Аз и Я" кітабын мәдениеттанулық талдау.</a:t>
            </a:r>
            <a:r>
              <a:rPr lang="ru-RU" sz="1200" dirty="0" smtClean="0"/>
              <a:t/>
            </a:r>
            <a:br>
              <a:rPr lang="ru-RU" sz="1200" dirty="0" smtClean="0"/>
            </a:br>
            <a:r>
              <a:rPr lang="kk-KZ" sz="1200" dirty="0" smtClean="0"/>
              <a:t>74.Көне шығыстық өркениеттер және еуразиялық Ұлы Дала мәдениеті.</a:t>
            </a:r>
            <a:r>
              <a:rPr lang="ru-RU" sz="1200" dirty="0" smtClean="0"/>
              <a:t/>
            </a:r>
            <a:br>
              <a:rPr lang="ru-RU" sz="1200" dirty="0" smtClean="0"/>
            </a:br>
            <a:r>
              <a:rPr lang="kk-KZ" sz="1200" dirty="0" smtClean="0"/>
              <a:t>75. Қазақтың кеңестік мәдениеті.</a:t>
            </a:r>
            <a:r>
              <a:rPr lang="ru-RU" sz="1200" dirty="0" smtClean="0"/>
              <a:t/>
            </a:r>
            <a:br>
              <a:rPr lang="ru-RU" sz="1200" dirty="0" smtClean="0"/>
            </a:br>
            <a:r>
              <a:rPr lang="en-US" sz="1200" dirty="0" smtClean="0"/>
              <a:t> </a:t>
            </a:r>
            <a:r>
              <a:rPr lang="ru-RU" sz="1200" dirty="0" smtClean="0"/>
              <a:t/>
            </a:r>
            <a:br>
              <a:rPr lang="ru-RU" sz="1200" dirty="0" smtClean="0"/>
            </a:br>
            <a:r>
              <a:rPr lang="en-US" sz="1200" dirty="0" smtClean="0"/>
              <a:t> </a:t>
            </a:r>
            <a:r>
              <a:rPr lang="ru-RU" sz="1200" dirty="0" smtClean="0"/>
              <a:t/>
            </a:r>
            <a:br>
              <a:rPr lang="ru-RU" sz="1200" dirty="0" smtClean="0"/>
            </a:br>
            <a:r>
              <a:rPr lang="en-US" sz="1200" dirty="0" smtClean="0"/>
              <a:t> </a:t>
            </a:r>
            <a:r>
              <a:rPr lang="ru-RU" sz="1200" dirty="0" smtClean="0"/>
              <a:t/>
            </a:r>
            <a:br>
              <a:rPr lang="ru-RU" sz="1200" dirty="0" smtClean="0"/>
            </a:br>
            <a:r>
              <a:rPr lang="en-US" sz="1200" dirty="0" smtClean="0"/>
              <a:t> </a:t>
            </a:r>
            <a:r>
              <a:rPr lang="ru-RU" sz="1200" dirty="0" smtClean="0"/>
              <a:t/>
            </a:r>
            <a:br>
              <a:rPr lang="ru-RU" sz="1200" dirty="0" smtClean="0"/>
            </a:br>
            <a:r>
              <a:rPr lang="en-US" sz="1200" dirty="0" smtClean="0"/>
              <a:t> </a:t>
            </a:r>
            <a:r>
              <a:rPr lang="ru-RU" sz="1200" b="1" dirty="0" smtClean="0"/>
              <a:t/>
            </a:r>
            <a:br>
              <a:rPr lang="ru-RU" sz="1200" b="1" dirty="0" smtClean="0"/>
            </a:br>
            <a:r>
              <a:rPr lang="en-US" sz="1200" cap="all" dirty="0" smtClean="0"/>
              <a:t> </a:t>
            </a:r>
            <a:r>
              <a:rPr lang="ru-RU" sz="1200" dirty="0" smtClean="0"/>
              <a:t/>
            </a:r>
            <a:br>
              <a:rPr lang="ru-RU" sz="1200" dirty="0" smtClean="0"/>
            </a:br>
            <a:r>
              <a:rPr lang="en-US" sz="1200" dirty="0" smtClean="0"/>
              <a:t> </a:t>
            </a:r>
            <a:r>
              <a:rPr lang="ru-RU" sz="1200" dirty="0" smtClean="0"/>
              <a:t/>
            </a:r>
            <a:br>
              <a:rPr lang="ru-RU" sz="1200" dirty="0" smtClean="0"/>
            </a:br>
            <a:endParaRPr lang="ru-RU" sz="12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40960" cy="4248472"/>
          </a:xfrm>
        </p:spPr>
        <p:txBody>
          <a:bodyPr>
            <a:normAutofit/>
          </a:bodyPr>
          <a:lstStyle/>
          <a:p>
            <a:pPr algn="l"/>
            <a:r>
              <a:rPr lang="kk-KZ" sz="1200" dirty="0" smtClean="0"/>
              <a:t> </a:t>
            </a:r>
            <a:br>
              <a:rPr lang="kk-KZ" sz="1200" dirty="0" smtClean="0"/>
            </a:br>
            <a:r>
              <a:rPr lang="kk-KZ" sz="1200" b="1" cap="all" dirty="0" smtClean="0"/>
              <a:t>Мазмұны</a:t>
            </a:r>
            <a:r>
              <a:rPr lang="kk-KZ" sz="1200" dirty="0" smtClean="0"/>
              <a:t/>
            </a:r>
            <a:br>
              <a:rPr lang="kk-KZ" sz="1200" dirty="0" smtClean="0"/>
            </a:br>
            <a:r>
              <a:rPr lang="kk-KZ" sz="1200" cap="all" dirty="0" smtClean="0"/>
              <a:t> </a:t>
            </a:r>
            <a:r>
              <a:rPr lang="kk-KZ" sz="1200" dirty="0" smtClean="0"/>
              <a:t/>
            </a:r>
            <a:br>
              <a:rPr lang="kk-KZ" sz="1200" dirty="0" smtClean="0"/>
            </a:br>
            <a:r>
              <a:rPr lang="kk-KZ" sz="1200" cap="all" dirty="0" smtClean="0"/>
              <a:t>Алғысөз                                                                              </a:t>
            </a:r>
            <a:r>
              <a:rPr lang="en-US" sz="1200" cap="all" dirty="0" smtClean="0"/>
              <a:t>                                                                                                        </a:t>
            </a:r>
            <a:r>
              <a:rPr lang="kk-KZ" sz="1200" cap="all" dirty="0" smtClean="0"/>
              <a:t>3</a:t>
            </a:r>
            <a:r>
              <a:rPr lang="kk-KZ" sz="1200" b="1" dirty="0" smtClean="0"/>
              <a:t/>
            </a:r>
            <a:br>
              <a:rPr lang="kk-KZ" sz="1200" b="1" dirty="0" smtClean="0"/>
            </a:br>
            <a:r>
              <a:rPr lang="kk-KZ" sz="1200" cap="all" dirty="0" smtClean="0"/>
              <a:t>Дәрістер мәтіні                                                               </a:t>
            </a:r>
            <a:r>
              <a:rPr lang="en-US" sz="1200" cap="all" dirty="0" smtClean="0"/>
              <a:t>                                                                                                        </a:t>
            </a:r>
            <a:r>
              <a:rPr lang="kk-KZ" sz="1200" cap="all" dirty="0" smtClean="0"/>
              <a:t> 5</a:t>
            </a:r>
            <a:r>
              <a:rPr lang="kk-KZ" sz="1200" dirty="0" smtClean="0"/>
              <a:t/>
            </a:r>
            <a:br>
              <a:rPr lang="kk-KZ" sz="1200" dirty="0" smtClean="0"/>
            </a:br>
            <a:r>
              <a:rPr lang="kk-KZ" sz="1200" dirty="0" smtClean="0"/>
              <a:t>ПӘН БОЙЫНША ОҚУ-ӘДІСТЕМЕЛІК МАТЕРИАЛ   </a:t>
            </a:r>
            <a:r>
              <a:rPr lang="en-US" sz="1200" dirty="0" smtClean="0"/>
              <a:t>                                                                                                               </a:t>
            </a:r>
            <a:r>
              <a:rPr lang="kk-KZ" sz="1200" dirty="0" smtClean="0"/>
              <a:t>58</a:t>
            </a:r>
            <a:r>
              <a:rPr lang="kk-KZ" sz="1200" b="1" dirty="0" smtClean="0"/>
              <a:t/>
            </a:r>
            <a:br>
              <a:rPr lang="kk-KZ" sz="1200" b="1" dirty="0" smtClean="0"/>
            </a:br>
            <a:r>
              <a:rPr lang="kk-KZ" sz="1200" cap="all" dirty="0" smtClean="0"/>
              <a:t>Семинар сабақтарының жоспары                    </a:t>
            </a:r>
            <a:r>
              <a:rPr lang="en-US" sz="1200" cap="all" dirty="0" smtClean="0"/>
              <a:t>                                                                                                           </a:t>
            </a:r>
            <a:r>
              <a:rPr lang="kk-KZ" sz="1200" cap="all" dirty="0" smtClean="0"/>
              <a:t>   64</a:t>
            </a:r>
            <a:r>
              <a:rPr lang="kk-KZ" sz="1200" dirty="0" smtClean="0"/>
              <a:t/>
            </a:r>
            <a:br>
              <a:rPr lang="kk-KZ" sz="1200" dirty="0" smtClean="0"/>
            </a:br>
            <a:r>
              <a:rPr lang="kk-KZ" sz="1200" cap="all" dirty="0" smtClean="0"/>
              <a:t>Студенттердің оқытушының  жетекшілігімен  өзіндік жұмыс атқару сабақтарының жоспары       67</a:t>
            </a:r>
            <a:r>
              <a:rPr lang="kk-KZ" sz="1200" b="1" dirty="0" smtClean="0"/>
              <a:t/>
            </a:r>
            <a:br>
              <a:rPr lang="kk-KZ" sz="1200" b="1" dirty="0" smtClean="0"/>
            </a:br>
            <a:r>
              <a:rPr lang="kk-KZ" sz="1200" cap="all" dirty="0" smtClean="0"/>
              <a:t>Емтихан  сұрақтары                                                </a:t>
            </a:r>
            <a:r>
              <a:rPr lang="en-US" sz="1200" cap="all" dirty="0" smtClean="0"/>
              <a:t>                                                                                                                </a:t>
            </a:r>
            <a:r>
              <a:rPr lang="kk-KZ" sz="1200" cap="all" dirty="0" smtClean="0"/>
              <a:t>77</a:t>
            </a:r>
            <a:r>
              <a:rPr lang="kk-KZ" sz="1200" b="1" dirty="0" smtClean="0"/>
              <a:t/>
            </a:r>
            <a:br>
              <a:rPr lang="kk-KZ" sz="1200" b="1" dirty="0" smtClean="0"/>
            </a:br>
            <a:r>
              <a:rPr lang="kk-KZ" sz="1200" cap="all" dirty="0" smtClean="0"/>
              <a:t> </a:t>
            </a:r>
            <a:r>
              <a:rPr lang="kk-KZ" sz="1200" dirty="0" smtClean="0"/>
              <a:t/>
            </a:r>
            <a:br>
              <a:rPr lang="kk-KZ" sz="1200" dirty="0" smtClean="0"/>
            </a:br>
            <a:endParaRPr lang="kk-KZ"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bwMode="auto">
          <a:xfrm>
            <a:off x="251520" y="1085121"/>
            <a:ext cx="864096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defTabSz="914400" rtl="0" eaLnBrk="1" fontAlgn="base" latinLnBrk="0" hangingPunct="1">
              <a:lnSpc>
                <a:spcPct val="100000"/>
              </a:lnSpc>
              <a:spcBef>
                <a:spcPct val="0"/>
              </a:spcBef>
              <a:spcAft>
                <a:spcPct val="0"/>
              </a:spcAft>
              <a:buClrTx/>
              <a:buSzTx/>
              <a:buFontTx/>
              <a:buNone/>
              <a:tabLst/>
            </a:pPr>
            <a:r>
              <a:rPr kumimoji="0" lang="ru-MO"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5. КӨНЕ ЕГИПЕТ МӘДЕНИЕТІ</a:t>
            </a:r>
            <a:br>
              <a:rPr kumimoji="0" lang="ru-MO" sz="12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endParaRPr kumimoji="0" lang="ru-RU"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342900" algn="just" defTabSz="914400" rtl="0" eaLnBrk="0" fontAlgn="base" latinLnBrk="0" hangingPunct="0">
              <a:lnSpc>
                <a:spcPct val="100000"/>
              </a:lnSpc>
              <a:spcBef>
                <a:spcPts val="600"/>
              </a:spcBef>
              <a:spcAft>
                <a:spcPct val="0"/>
              </a:spcAft>
              <a:buClrTx/>
              <a:buSzTx/>
              <a:buFontTx/>
              <a:buNone/>
              <a:tabLst/>
            </a:pPr>
            <a:r>
              <a:rPr kumimoji="0" lang="ru-MO"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Көне Египет жер шарында тұңғыш мемлекет қана емес, сонымен бірге дүниежүзілік үстемдікке талпынған қуатты да, құдіретті мемлекеттердің бірі болды. Ауыз бірлігі күшті, ұйымшылдығы берік, халық – билік жүргізуші тапқа толық бағынған мемлекет. Египеттің жоғары өкіметі мызғымастық және түсініксіздік принциптері негізінде құрылды, ал өз кезегінде бұл принциптер біртұтас Египет мемлекеті пайда болған кезден бастап-ақ оның толық билеушілері перғауындарды құдай деп санауды өмірлік қажеттілікке айналдырды. Фараондар (перғауындар) құдайдың ұлы деп саналды, сондықтан да фараон өзін “Раның” (“ра” күн деген мағына береді. Ол – құдайлардың құдайы және “алтын ” ұғымына қосылып айтылады. – “Алтын” нұр шашқан күн) ұлымын деп жариялады.</a:t>
            </a:r>
            <a:r>
              <a:rPr kumimoji="0" lang="kk-KZ" sz="1200" b="0" i="0" u="none" strike="noStrike" cap="none" normalizeH="0" dirty="0" smtClean="0">
                <a:ln>
                  <a:noFill/>
                </a:ln>
                <a:solidFill>
                  <a:schemeClr val="tx1"/>
                </a:solidFill>
                <a:effectLst/>
                <a:latin typeface="Calibri" pitchFamily="34" charset="0"/>
                <a:ea typeface="Times New Roman" pitchFamily="18" charset="0"/>
                <a:cs typeface="Calibri" pitchFamily="34" charset="0"/>
              </a:rPr>
              <a:t> </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Адамдар санасында қалыптасқан аруаққа табыну – перғауындарды “құдай” деп танумен тығыз ұштасты. Ал құдай – патшалардың (перғауындардың) құрметіне пирамидалар (мазарлар) салына бастады. Өз кезегінде Египеттің жоғары әміршісі – құдай саналған перғауын өзінің құрметіне салынған мазардың әрі асқақ, әрі берік етіп салынуына ерекше мән берді. Сән – салтанатпен салынатын мұндай пирамидалар қыруар қаржыны ғана емес, ұзаққа созылған ауыр да, азапты пеңбекті қажет етті. Осы бір азапты еңбек, қасіретті өмір Египет құлдарының үлесіне тиген болатын.</a:t>
            </a:r>
            <a:r>
              <a:rPr kumimoji="0" lang="kk-KZ" sz="1200" b="0" i="0" u="none" strike="noStrike" cap="none" normalizeH="0" dirty="0" smtClean="0">
                <a:ln>
                  <a:noFill/>
                </a:ln>
                <a:solidFill>
                  <a:schemeClr val="tx1"/>
                </a:solidFill>
                <a:effectLst/>
                <a:latin typeface="Calibri" pitchFamily="34" charset="0"/>
                <a:ea typeface="Times New Roman" pitchFamily="18" charset="0"/>
                <a:cs typeface="Calibri" pitchFamily="34" charset="0"/>
              </a:rPr>
              <a:t> </a:t>
            </a:r>
            <a:r>
              <a:rPr lang="kk-KZ" sz="1200" dirty="0" smtClean="0">
                <a:latin typeface="Calibri" pitchFamily="34" charset="0"/>
                <a:ea typeface="Times New Roman" pitchFamily="18" charset="0"/>
                <a:cs typeface="Calibri" pitchFamily="34" charset="0"/>
              </a:rPr>
              <a:t>П</a:t>
            </a:r>
            <a:r>
              <a:rPr kumimoji="0" lang="kk-KZ"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ирамидалар перғауындар мен ең атақты адамдар үшін ғана салынды. Египет абыздарының қағидаларына сүйенсек, патшалар мен вельможаларға ғана емес, кез келген адам жерлеуге байланысты бүкіл салт-жоралар толық орындалған жағдайда мәңгілік өмірлік күш – “Ка-ға” (мәңгілік өмір) ие болады. Бірақ қаржыны көп қажет ететіндіктен кедей адамдардың денелері бальзамдалмады, оларды матаға орап, көпшілік зираттарының шетіне көме салды. Демек, пирамидалардың салынуы – көне Египет қоғамындағы адамдар арасындағы шектен тыс теңсіздіктің кеңінен орын алғандығын байқатады. Б.з.б. III – IIғ. Құдай – патшаларға арналған құрылыстар – пирамидалар мен храмдар негізінен тастан жасалды. Пирамидалар салу мемлекеттің экономикасын әлсіретіп, қазынаны тауысты, әсіресе халық тарапынан көп шығын мен жұмыс күшін қажет етті. Сондықтан да, пирамидалар салу – халық қайыршылығының басты себепкері болды. Ал егер пирамидалар салуға жұмсалған қыруар қаржы Египет халқының табанды еңбегін халық игілігіне жұмсағанда (жолдар салғанда және т.б.) Египет сөзсіз экономикасы жоғары дамыған өркениетті елге айналған болар еді деген ой еріксіз келеді. </a:t>
            </a:r>
            <a:endParaRPr kumimoji="0" lang="kk-KZ" sz="12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14785</Words>
  <Application>Microsoft Office PowerPoint</Application>
  <PresentationFormat>Экран (4:3)</PresentationFormat>
  <Paragraphs>446</Paragraphs>
  <Slides>87</Slides>
  <Notes>1</Notes>
  <HiddenSlides>1</HiddenSlides>
  <MMClips>0</MMClips>
  <ScaleCrop>false</ScaleCrop>
  <HeadingPairs>
    <vt:vector size="4" baseType="variant">
      <vt:variant>
        <vt:lpstr>Тема</vt:lpstr>
      </vt:variant>
      <vt:variant>
        <vt:i4>1</vt:i4>
      </vt:variant>
      <vt:variant>
        <vt:lpstr>Заголовки слайдов</vt:lpstr>
      </vt:variant>
      <vt:variant>
        <vt:i4>87</vt:i4>
      </vt:variant>
    </vt:vector>
  </HeadingPairs>
  <TitlesOfParts>
    <vt:vector size="88" baseType="lpstr">
      <vt:lpstr>Тема Office</vt:lpstr>
      <vt:lpstr>Қазақстан Республикасының Білім және ғылым министрлігі әл-Фараби атындағы Қазақ ұлттық университеті   Ғабитов Тұрсын Хафизұлы  Мәдениеттер типологиясының теориясы мен әдіснамасы     АЛМАТЫ 2012 </vt:lpstr>
      <vt:lpstr>Алғысөз </vt:lpstr>
      <vt:lpstr>     Курстың мақсаты студенттерді адамзат баласының мәдени жетістіктерін игеруге, мәдениеттің қалыптасуы мен дамуының әмбебаптық заңдылықтары мен негізгі түрлерін меңгеруге және әлемдік мәдениеттің інжу-маржанын өз беттерімен түсініп-білуге, кәсіби деңгейлерін одан әрі арттыруға бағдарлау болып табылады.        Курстың міндеттері: адамзат баласының мәдени-өркениеттілік тәжірибесін игеруді, тұтастығы мен өзара ерекшеліктерін сараптау; әлемдік мәдениеттің қалыптасуы мен дамуының жалпы заңдылықтарын айқындау; мәдениеттің этноаймақтық және ұлттық феномендерін зерттеу және олардың болмыстық ерекшеліктерін анықтау; түрлі мәдениеттанулық мектептердің идеяларын, олардың бағыттарын талдау; қоғам мәдениетінің қазіргі даму жағдайы мен бағыттарына мәдениеттанулық тұрғыдан сипаттама беру; отандық мәдениет тарихын, оның қазіргі мәселелерін және даму болашағын зерделеу. -    гуманитарлық пәндер  жүйесіндегі Мәдениеттер типологиясының    орнын, оның     объектісі мен спецификасын, неғұрлым өзекті  проблемаларды айқындау; мәдениет феноменін, оның адамның өмірлік  іс-әрекетіндегі ролін түсіндіре білу; мәдениеттің базистік құндылықтарын қабылдау, сақтау, болашақ ұрпаққа бере білу жолдарын игеру: мәдениет формалары мен типтерін, дамуы заңдылықтарын, негізгі мәдени-тарихи региондарды білу, отандық мәдениет тарихын, оның әлемдік мәдениет пен өркениет жүйесіндегі орнын білу; әртүрлі мәдениеттердің көптүрлілігі және өзіндік құндылықтығы туралы түсінік алу; қазіргі қоғамның мәдени ортасында бағдар ала білу; ұлттық және мәдени мұраның сақталуы және артуы жөнінде қамқор бола білу.    тұлғаның қалыптасу жағдайлары, оның бостандығы және тұлғаның  өмірді сақтау, қоршаған табиғи ортаның мәдениеті үшін жауапкершілігі туралы түсініктің болуы; қоғамдағы  адамдар арасындағы қатынастарын реттеудің адамшылық нормаларын білу; интелектіні дамыту және таным көкжиегін кеңейту, шығармашылық қызметке, үздіксіз білімін көтеру қажеттілігіне  қызығушылық тудыру.         Бұл үшін көптеген теоретикалық, практикалық, методологиялық мәселелерді шешумен қатар сабақ үстінде дискуссия ұйымдастыру, интеллектуалды ойындар, мәдениеттанушылық «Көңілді тапқыштар клубын» ұйымдастыру арқылы, рефераттар қорғау, конференцияларда баяндамалар жасап, жарыссөздерге шығып білім аясын кеңейтеді. . </vt:lpstr>
      <vt:lpstr>Дәрістер мәтіні   1.  Мәдениеттер типологиясы ҒЫЛЫМ РЕТІНДЕ </vt:lpstr>
      <vt:lpstr>        Дискурс-тілдік коммуникация түрі. Кең шеңберде, дискурс дегеніміз уақыттың мәдени-тілдік контексті.Оған рухани-идеологиялық  мұра, көзқарас, дүиетаным кіреді. Тар мағынада, дискурс деп қандай да болмасын мағыналы, құнды іс-әрекеттің нақты тілдік шындығын айтады. Ф. де Соссюрден бастап қазіргі француз функционалистеріне дейінгі классикалық лингвистика  тілді қоғамның барлық мүшелеріне ортақ, түсінікті константты (өзгермейтін) құрылым деп қарастырады. Біріншіден, тілде бір нақты нәрсені білдіретін белгі және сол нәрсенің өзі бірін-бірі анықтайды., екіншіден сол тілді қолданатын тілдік ұжым мүшелері үшін тілдік белгілердің бәрі бір мағынаға ие, үшіншіден, осы жоғарғы айтылғандардың нәтижесінде тіл қоғамның барлық  әлеуметтік топтарына бірдей қызмет етеді. Тіл-бәрімізге ортақ, бәріміз осы тілде сөйлесеміз, бір-бірімізді түсінеміз.Өмірдегі сөз саптасымызға жіті көңіл бөлетін болсақ, онда  мынаны байқаймыз -әрбір сөз  өзінің нақты заттық, бұйымдық мазмұнынан басқа көптеген уақытша өзгермелі идеологиялық мағынағада ие екен.  Рухани болмыс- мағыналы белгі, таңба болмысы.Өйткені, белгі қашанда ,,материалдық», ,,заттық,, белгі. Белгілік шығармашылықтың жемістері- өнер туындысы, ғылыми жұмыстар, діни рәміздер, салт-дәстүрлер және т.б. бәрі адамды қоршаған шынайы әлемнің материалдық заттай бөліктері. Олардың басқа заттардан ерекшелігі оның мағынасында, мәнінде, өзіндік құндылығында. Жалпы, ұғыну мәселесі ХХ ғасыр  философиясындағы өзекті тақырыптардың біріне айналды десек болады. Осы  мәселеге сонау Ф.Шлейермахерден , В. Дильтейден бастап М.Хайдеггер, Х.Г.Гадамер сынды ойшылдар көп көңіл бөліп, біраз тер төкті. Түсіну мүмкіншілігі туралы айтылған біраз көзқарастарды қарастырып өткеніміз жөн. В. Дильтей өзінің міндетін  гуманитарлық  ілімнің ерекшеліктерін, немесе сол  В.Дильтейдің кезіндегі Германияда қалыптасқан  терминология бойынша, ,,рухани ғылымдардың, өзіндік ерекшеліктерін»  түсіндіру деп білді.  Адамды түсіну үшін оның дүниетанымын, көзқарасын, идеалдарын, яғни рухани әлемін білу қажет. Ал ол  жаратылыстану ғылымдары сияқты көзге  көрініп тұрған нәрсе емес, сондықтан оны танып білу, зерттеудің де өзіндік ерекшеліктері бар. Осы тұста бізді қызықтыратын ұғыну, түсіну мәселесі көтеріледі. Мәдениет және оның өзіндік ерекшеліктері әрқашан философиялық ізденістер мен зерттеулердің негізгі пәні болып келді. Сондықтан мәдени даму барысын онда қалыптасқан ойлау тәсілі, дүниетаным түрі арқылы түсіндіруге тырысқан көптеген философиялық үрдістерді байқауға болады.       </vt:lpstr>
      <vt:lpstr>2. Мәдени коммуникация      Негізгі коммуникация (байланыс) құралы тіл болғандықтан, тілге, ауызекі сөзге негізделген салт-дәстүрлер, мифтер, әдет-ғұрыптар немесе, жалпылама айтсақ, фольклор кеңінен дамыды және ұрпақтар мирасқорлығының негізі де сол болып табылды. Тіл- коммуникация құралы ретінде адамның тікелей  қатынасуын (айтуын, естуін) қажет ететін болғандықтан да адамдар ұжымы өз ара ұйымшыл, бөлінбес бірлікте болды.  Жазу-сызудың пайда болуы адамзатты естілетін дыбыстық акустикалық кеңістіктен көзге көрінетін визуалды көрнекі кеңістікке итермеледі. Ұрпақтан ұрпаққа ұласқан ақыл- өсиет, даналық ой, жазылған және көзбен көріп оқылатын мәтіндерге айналды. Әліпбиге дейінгі қауымдық қоғамда адамның өмірге бейімделген негізгі сезім мүшесі құлақ болды. Есту сенумен пара пар болды.  Ендігі жеерде негізгі сезім  мүшесі болып есту мүшесі құлақ емес, көру мүшесі-көз келді.  Коммуникация құралдыры күрделене келе , тек адамды қоршаған ортаны ғана өзгертіп қоймайды, сонымен бірге адамның  өзінің де ойлау жүйесіне, дүниетанымына, іс-әрекетіне, менталитетіне өзгерістер енгізді. Жазу-сызудың пайда болуынан басталған жатсыну, шеттену процестері Еуропадағы тұңғыш баспа станогының дүниеге келуімен одан ары ұлғая түсті. Христиандық Еуропада ХУ ғ. 2-жартысында Иоганн Гуттенберг өзінің тапқан баспа станогын іске қосты. М.Маклюэн айтпақшы ,, Гуттенберг галактикасы,,- баспа ісі- нағыз ақпараттық төңкеріске келіп соқты. «Гуттенберг галактикасының» арқасында тұңғыш көпшілік конвейерлік тауар – басылып шыққан кітап дүниеге келді. Ол бұрын болмаған көп мүмкіншіліктерге жол ашты. Жазу-сызуы жоқ уақытта ұрпақтан ұрпаққа ұласқан тәжірибені ру көсемдерінің зердесі сақтап кейінгі ұрпаққа жеткізді. М.Маклюэннің айтуы бойынша, қатынас құралдарының өзгерісіне байланысты болатын мәдени  кезеңдердің  біреуінен екіншісіне өту  барысында көптеген үйреншікті мәдени элементтердің жоғалды. Аудио-визуалды кеңістік кезеңі жаңа қарым-қатынас құралдарын-телеграфты, радионы, телефонды, теледидарды, компьютерді және т.б. ғылыми-техникалық прогресс жетістіктерін ала келді. Соның нәтижесінде баспа өнімдері және мәдениет институттары дағдарысқа ұшырады. Кітапханадан оқушының, театрдан көрерменнің, әдебиеттен ақын- жазушылардың – күнделік, хат, өмірбаян жазу ісінің қайтқан кезеңі келді. Адамдар менталитеті өзгеріске ұшырады. Біртұтас электрондық байланыс біздің планетаны «үлкен ауылға» айналдырып отыр. Тіл - тек коммуникативтік құрал емес, сонымен бірге адам болмысының, оның  мәдениетінің көрінісі, өйткені мәдениет таңба, яғни тілден тысқары өмір сүре алмайды. </vt:lpstr>
      <vt:lpstr>4. АРХАИКАЛЫҚ МӘДЕНИЕТ           Алғашқы қауымдық құрылыс мәдениеті қашан және қай жерде пайда болды? Бұл сұрақтарға нақты жауап беру оңайлыққа соқпайды, өйткені адамның қалыптасу процесінің тарихы тереңде, сонау көне заманда жатыр. Ақиқатқа жүгінсек, қазіргі антропология ғылымының өзі де адамзат баласының қалыптасып, дамуына байланысты туындайтын көкейкесті мәселелерге егжей-тегжейлі жауап бере алмайды. Алғашқы қауымдық құрылыс адам баласының өсіп дамуындағы, адамдық жолға түсе бастауының ең алғашқы кезеңі болды және оның жүздеген мыңжылдықтарға созылғаны ақиқат. Оған басты дәлел ретінде адамдардың ең алғашқы еңбек құралдарының пайда болғанына 2,5 млн. жылға жуық уақыт өткендігін айтсақ та жеткілікті. Дүние жүзінде жүргізіліп жатқан археологиялық жұмыстардың нәтижесінде алғашқы адамдардың қоныстары ашылып, олардың тастан жасалған құрал – саймандары көптеп табылуда. Олай болса, археология ғылымының ғылыми зерттеулерінің дәл осы тас құралдардан басталуы да тегіннен – тегін емес сияқты. Ғалымдардың пікірінше, алғашқы қауымдық құрылыс үш дәуірге бөлінеді. Олар: тас дәуірі, қола дәуірі және темір дәуірі. Тас дәуірінің өзі дүниежүзілік ғылымда бірнеше кезеңдерге бөлінеді. Көне тас дәуірі (палеолит) “Палеолит”термині гректің “палайос” – көне, “литос” – тас деген сөздерінен алынған, орта тас дәуірі (мезолит), жаңа тас дәуірі (неолит). Археология ғылымы саласындағы мұндай ғылыми тұжырым XIX ғасырда қалыптасқан. Тас дәуірі бұдан 2,5 – 2,6 млн. жылдай бұрын басталып, б.з.б. екі мыңыншы жылдықтың басына дейін созылған. Өз кезегінде тас дәуірінің өзі үш кезеңге бөлінеді: бірінші тас дәуірінің ең алғашқы кезеңі – б.з.б. 1-2 млн. жыл мен б.з.б. 140 мыңыншы жылдар арасын қамтыса, ал екінші – көне тас дәуірінің орта кезеңі б.з.б. 140 мыңыншы жылдан б.з.б. 40 мыңыншы жылдар, ал үшінші кезеңі – көне тас ғасырының соңғы кезеңі – бұл б.з.б. 400 мыңыншы жылдан – 10 мыңыншы жылдың арасын қамтиды.       Алғашқы қауымдық құрылыстың екінші және үшінші кезеңдері – қола ғасыры – б.з.б. екінші және бірінші мыңжылдықтардың басын қамтыса, темір дәуірі шамамен б.з.б. бір мыңжылдықтың ортасынан басталады. Алғашқы қауымдық құрылыс өнерінің бастапқы кезеңінің басты ерекшелігі – синкретизм (гректің “қосылу” деген сөзінен шыққан) болды. Алғашқы адамдардың өзін қоршаған дүниені танып – білуі стихиялық жағдайда өтті және олар табиғат күштерінің алдында өте дәрменсіз болды. Тағылық жағдайында өмір сүрген маймыл тәріздес адамдар – пикантроптар, синантроптар және т.б. жануарлар дүниесінен біртіндеп бөлініп шыға бастайды. Сөйтіп олар үшін тіршіліктің жаңа кезеңі басталды. Ертедегі адамдар тобыры біріге жүріп, өздеріне баспана, мекен-жай үшін үңгірлерді, апандарды жануарлардан тартып ала бастайды. Олар табиғаттың дайын өнімдерін теріп жеп, аңшылықпен айналысты. Алғашқы қауымдық құрылыстың кемелденген кезеңі – неолит дәуірі. Бұл рулық  құрылыстың орнығып,тас индустриясынның шарықтаған кезеңі. </vt:lpstr>
      <vt:lpstr>Бұл тұста, әсіресе өте сапалы етіп жасалған тас  балталардың көмегімен алғашқы қауым адамдары ағашты кесіп үй салды, қайықтар жасады. Жаңа тас дәуірінде адамдар саз балшықты күйдіріп, оны су өткізбейтін қатты затқа айналдыруды үйреніп, оны одан әрі жетілдіре түсті.Өмір сүру қажеттілігінен туындаған бұл саладағы өз өнерін біртіндеп жетілдіре берді. Неолит дәуірінде қалыптасқан бейнелеу өнерінің сан-алуан туындылары мен иероглифтер дүниенің төрт  бұрышында кеңінен таралған. Олардың басым көпшілігі Африка құрылығында табылса, стилі  жағынан өте ұқсас болып келетін материалдық  мәдениеттің ескерткіштерін Испанияда, Онега көлінде, Ақ теңізде, Сібірде, Өзбекстанда және т.б. жерлерден кездестіруге болады. Палеолит дәуіріндегі өнерге қарағанда неолит дәуірі өнерінің өзіндік өрнегі,  өзіндік ерекшелігі бар.Ең бастысы- аңдар бейнесін жай ғана емес, қозғалыс үстінде көрсетуге тырысушылық байқалды. Жартастағы графикалық алғашқы қауымдық бейнелеу өнерінде тұңғыш рет әсем нәзіктікке талпыныс айқын байқалады.Оған дәлел ретінде Шығыс Испания жерінен табылған  ағашта жабайы ара жинап жатқан әйелдің бейнесін  жоғарыда атап өткен көне тас ғасырының ересек «Венералармен» салыстырып көрелікші. Тассили-Аджар өнерінен гүлденген , ашық бояулы, ғажап жұмбақ дүние ашылды. Сурет мазмұнында – жайылым және мал табындары. Келісті сиырларды бақташылар бағып жүр. Адамдар   мен малдардың денелері түрлі түстер арқылы  әсем де, көрікті етіп берілген.  Неолит дәуіріндегі адамдарды шаруашылықты жүргізу тәсіліне байланысты екіге бөлуге болады.Олардың алғашқылары аң аулаумен, балықшылықпен шұғылданды. Бұл- иелену экономикасы болып табылады. Неолит дәуіріндегі шаруашылықты жүргізудің екінші саласы егіншілікпен және мал өсірумен тығыз байланысты болғандықтан, оны «өндіретін экономика»   деп атаған. Неолиттік  техниканың жетілуі нәтижесінде бай қоныстар, деревнялар пайда бола  бастады, қауымдар тайпаларға бірікті, сөйтіп мемлекеттің пайда болуына даңғыл жол ашылды. Тас ғасырындағы пайда болған өркениеттің ошағы- көне Египет болды.Осы бір жаңадан туындаған шаруа  шаруашылықтарының басты белгілері – аграрлық экономика, қол еңбегі, рулық және қауымдық ұйым,  ал діндер-анимизм болды.Анимизм дегеніміз рух пен жанның өмір сүретіндігіне деген сенім.Діннің ең көне түрі сиқыршылық болатын болса, оның басты түрлерінің бірі-фетишизм болып саналады.Фетишизм- табиғат заттарымен қатар адам  қолынан шыққан материалдық заттардың құдіретіне де сену, яғни зат бейнесіндегі  рухани күштерге табыну.Адамзат даналығы мен кемеңгерлігінің арқасында мәдениет жаңа сатыға көтерілді.Өз кезегінде алғашқы қауымдық құрылыс мәдениеті – дүниежүзілік мәдениеттің негізін қалауда орасан зор роль атқарды.Ол негіздер - әлеуметтік ұйым, тіл, өнер, салт-дәстүрлер, наным-сенімдер, білім, туысқандық қарым-қатынастар және т.б. болды.Дәуірлер ағымындағы бұл мәдени байланыстар-адамзат тіршілігінің басты мән- мағынасына айналды.                                </vt:lpstr>
      <vt:lpstr>5. КӨНЕ ЕГИПЕТ МӘДЕНИЕТІ       Көне Египет жер шарында тұңғыш мемлекет қана емес, сонымен бірге дүниежүзілік үстемдікке талпынған қуатты да, құдіретті мемлекеттердің бірі болды. Ауыз бірлігі күшті, ұйымшылдығы берік, халық – билік жүргізуші тапқа толық бағынған мемлекет. Египеттің жоғары өкіметі мызғымастық және түсініксіздік принциптері негізінде құрылды, ал өз кезегінде бұл принциптер біртұтас Египет мемлекеті пайда болған кезден бастап-ақ оның толық билеушілері перғауындарды құдай деп санауды өмірлік қажеттілікке айналдырды. Фараондар (перғауындар) құдайдың ұлы деп саналды, сондықтан да фараон өзін “Раның” (“ра” күн деген мағына береді. Ол – құдайлардың құдайы және “алтын ” ұғымына қосылып айтылады. – “Алтын” нұр шашқан күн) ұлымын деп жариялады. Адамдар санасында қалыптасқан аруаққа табыну – перғауындарды “құдай” деп танумен тығыз ұштасты. Ал құдай – патшалардың (перғауындардың) құрметіне пирамидалар (мазарлар) салына бастады. Өз кезегінде Египеттің жоғары әміршісі – құдай саналған перғауын өзінің құрметіне салынған мазардың әрі асқақ, әрі берік етіп салынуына ерекше мән берді. Сән – салтанатпен салынатын мұндай пирамидалар қыруар қаржыны ғана емес, ұзаққа созылған ауыр да, азапты пеңбекті қажет етті. Осы бір азапты еңбек, қасіретті өмір Египет құлдарының үлесіне тиген болатын. Пирамидалар перғауындар мен ең атақты адамдар үшін ғана салынды. Египет абыздарының қағидаларына сүйенсек, патшалар мен вельможаларға ғана емес, кез келген адам жерлеуге байланысты бүкіл салт-жоралар толық орындалған жағдайда мәңгілік өмірлік күш – “Ка-ға” (мәңгілік өмір) ие болады. Бірақ қаржыны көп қажет ететіндіктен кедей адамдардың денелері бальзамдалмады, оларды матаға орап, көпшілік зираттарының шетіне көме салды. Демек, пирамидалардың салынуы – көне Египет қоғамындағы адамдар арасындағы шектен тыс теңсіздіктің кеңінен орын алғандығын байқатады. Б.з.б. III – IIғ. Құдай – патшаларға арналған құрылыстар – пирамидалар мен храмдар негізінен тастан жасалды. Пирамидалар салу мемлекеттің экономикасын әлсіретіп, қазынаны тауысты, әсіресе халық тарапынан көп шығын мен жұмыс күшін қажет етті. Сондықтан да, пирамидалар салу – халық қайыршылығының басты себепкері болды. Ал егер пирамидалар салуға жұмсалған қыруар қаржы Египет халқының табанды еңбегін халық игілігіне жұмсағанда (жолдар салғанда және т.б.) Египет сөзсіз экономикасы жоғары дамыған өркениетті елге айналған болар еді деген ой еріксіз келеді. </vt:lpstr>
      <vt:lpstr>Бүгінгі ұрпақ осыдан бес мың жылдай бұрын тұрғызыл5ан Египеттің ең көне пирамидасы- перғауын Джосердің пирамидасын жасаушының аты-жөнін білуі - осы ащы шындықтың айғағы болса керек. Оның сәулетшісі-Имхотептің ғалымдық ,дәрігерлік, философиялық еңбектері  өз заманында аса  жоғары бағаланған. Имхотеп тіптен екі рет құдай деп танылған. Арада екі жарым мың жыл өткенде гректер оған “медицинаның құдайы” ретінде табынған. Оның мүсіндері сақталынбаған, бірақ Мемфисте Имхотептің құрметіне орнатылған  ғибадатхана бар. Джосер пирамидасы көп сатылы құрылыс, ол ұзыннан –ұзақ басқыш тәрізді аспанға өрлей береді. Бұл пирамиданың биіктігі- 60 м. болса, одан кейінгі салынған пирамидалар одан да биік, одан да аумақты.Пирамидалардың өте биік етіп салынуы- өзін құдаймен қатар қойған тәкаппар да, мансапқор  перғауынның қарапайым халықтан артықшылығын көрсету  мақсатынан да туған сияқты.Египет (Мысыр) мәдениетінің бастауында салынған бұл пирамидалар өз еліндегі ғана емес, бүкіл дүние жүзіндегі  ең құдіретті ғимарат болып қала береді. Перғауын бұрынғысынша құдай саналғандықтан олардың құрметіне сансыз мүсіндер орнатыла бастады, демек перғауындарға құдай есебінде табыну көне Египеттің діни наным-сенімдерінде басты орын алды. Египетте құдайлар өте көп  болған, тіпті әрбір қаланың бірнеше құдайы болған. Ең құдіретті құдай, яғни «құдайлардың құдайы» - Күн құдайы “Ра”болды. Одан кейінгі басты орынға- өлім құдайы “Осирис”шықты. Египеттіктер өздері о дүниеге аттанғаннан кейін Осирис жер асты патшалығының құдайы болатындығына кәміл сенген. Құнарлы жер  мен аналықтың құдайы Осиристің әрі қарындасы, әрі әйелі- Исида болды. Ай құдайы екінші жағынан жазу құдайы да болып саналса, ал Маат – шындық пен тәртіптің құдайына айналды. Осындай сындарлы кезеңде тарих сахнасына діни реформатор перғауын Аменхотеп (б.з.б.1419-1400 ж.) шықты. Оның басты мақсаты- бір құдайға табынуды жүзеге асыру болды, сөйтіп адамзат тарихында тұңғыш рет көп құдайға табынушылықтан бір құдайға  табынушылыққа көшуге маңызды қадам жасалдыОл жаңа мемлекеттік діни наным- сенім енгізіп, жалғыз құдай деп “Атон”деген ат берілген Күн шарын жариялады.Тарихи төңкеріс кезеңінде перғауын ІУ Аменхотон өз атын құдай атына сәйкестендіріп “Эхнатон” деп өзгертіп Египеттің астанасын “Атон көкжиегі» деген мағынаны білдіретін Ахетотон қаласына көшірді.   </vt:lpstr>
      <vt:lpstr>“Амарн өнері” деген атауға ие болған бұл дәуір мәдениетінде бейнелердің нанымдылығы, жеке бейнелер мен бүкіл композицияның өзара үйлесімділігі, өнер туындыларындағы лирикалық сырластық, сезімдік қасиеттердің пайда болуы- баға жетпес мәнді мәдени құбылыстар болып табылады. Египеттің асқаралы өнеріндегі бұрын кездеспеген жайлар болды.Эхнатонның әйелі Нефертитидің портретін көз алдыңызға елестетіңізші. Ғажайып та, сымбатты бұл бейненің даңқы бүгінгі заманға дейін жетіп отырған жоқ па? Әйелге тән  нәзіктік пен сұлулық, тек әйел атаулыға тән аналық пәк сезім мен ішкі жан тебіренісі, ой тереңдігі мен табиғи тәкаппарлығы ғажайып бейнеден айқын көрініп тұр.  Египет өнері өз дамуында айта қаларлықтай табыстарға жетті. 1922 ж. дүние жүзін таң қалдырған тамаша  жаңалық, яғни баға жетпес көркемөнер қазынасы сақталған перғауын Тутанхамонның мұқият жасырылған қабірі табылды. Бұл тамаша табыс- ағылшын археологы Г.Картердің “Патшалар алқабындағы”ұзақ жылдар бойы жүргізген еңбегінің жемісі болатын. Египет мәдениеті- сан-салалы мәдениет. Солардың бірі- біздің заманымызға келіп жеткен Египеттің ең көне  жазу текстері. Олар - құдайларға құлшылық ету мен шаруашылықты жүргізуге байланысты жазбалар. Иероглифтер – көне Мысыр мәдениетінің ажырамас бөлігі болып табылады, өйткені бұл өлкеде салынған қай ғимаратты алсаң да, олар иероглифтерге бай болып келеді. Кейіннен, көне мысырлық иероглифтік жазу буындық жүйеге көшті (қытайлықтар болса мұндай өзгерістерге ұшырамай өз жазба дәстүрлерін сақтап қалған). Ғылым саласында да көне Египет айта қаларлықтай жетістіктерге жетті. Тамаша ғимараттардың, әсіресе пирамидалардың салынуына қарап математика, геометрия сияқты ғылым салаларының қаншалықты сатыға көтерілгендігін айқын аңғаруға болады.Адамзат тарихындағы ең көне сағаттар - су мен күн сағаттарын алғаш жасаушылар да осы мысырлықтар болатын. Астрономия ғылымымен қатар, медицина ғылымы да өз дамуында тамаша табыстарға жетті. Египет мәдениетіне Криттің, Сирияның, Қосөзен бойындағы құл иеленуші мемлекеттердің мәдениеті өз әсерін тигізе бастады. Б.з.б. 332ж. Македондықтар Египетті өздеріне  бағынышты етумен қатар, Александр Македонскийдің (б.з.б. 356-323 ж) құрметіне Александрия  қаласының негізін қалады, ол   шығыс әлемі  мен грек халқының мәдени орталығына айналады, сөйтіп Египетте эллиндік мәдениет кеңінен қанат жайды. Мұнда өз дәуірінің талай  ғұлама ғалымдары, ақындары, суретшілері  еңбек етті. Бұл қалада “Әлемнің жеті  кереметінің ” бірі-атақты Александрия шырағы салынды. </vt:lpstr>
      <vt:lpstr>6. ШУМЕР-ВАВИЛОН ӨРКЕНИЕТІ               XIX ғ. соңғы ширегінде Тигр және Ефрат (Қос өзен) өзендерінің бойында жүргізілген археологиялық қазба жұмыстарының нәтижесінде ежелгі ескі қалалардың орны ашылып, әлемге “Шумер өркениеті” деген жаңа мәдениет белгілі болды. Адамзат баласының ғасырлар бойы жинақтаған мол мәдени мұраларына қомақты үлес қосқан, дүниежүзілік өркениеттің тағы бір бастауына айналған бұл жаңа мәдениеттің аты аңызға айналды, адамзат қауымының “фәлсафалық мәйегі”, ілгерілеу мен дамудың қайнар бұлағы деп дәріптелді. Оған дәлел, Қос өзеннің ең көне мәдениеті Шумер-Аккад мәдениеті. В.В.Струве, В.И. Авуев, В.А.Тураев, Б.И. Грозный сияқты аса көрнекті шығыстанушы ғалымдардың пікірнше шумерлер бүкіл Вавилон мәдениетінің негізін қалаушылар болып саналады. Ал шумерліктердің өздері, олардың ата-бабаларын Қос өзен өңіріне сонау таудың ар жағынан, солтүстіктен, яғни солтүстік-шығыстан келген деп есептейді.  Ғалымдардың айтуынша, бұл келгендер “тау тұрғындары” “малшы көшпелілер” болып есептелсе керек. Шумердің 3100-2800 жылдардағы халқы туралы белгілі ғалым Л. Вулли: “Дәл осы кезеңде бұлардың халқының басым көпшілігі келімсектерден құрылғаны анық. Әр түрлі себептермен келген олар бұл елдегі халықтардың игере алмай отырған биік мәдениетін өркендетуге белгілі дәрежеде әсер еткен болса керек” – деп жазады. Шумер мемлекетінің мәдени жетістіктері орасан зор болды. Адамзат тарихындағы алғашқы “Алтын ғасыр туралы” поэмасы шумер елінің топырағында жарық көрді, шумерліктер алғашқы элегияларды жазды, дүние жүзінде бірінші рет кітапханалық каталогтар жасауды игерді. Осы орайда ғалымдар “Месопотамия – архивтер отаны” деп тегіннен – тегін атамағанын атап өткіміз келеді, өйткені мұнда мемлекеттік архивтермен қатар жеке адамдардың да архивтері болған. Сонымен қатар шумерлер – ең көне медициналық еңбектердің, дәрі-дәрмек рецептері жинақтарының авторлары, диқаншының тұңғыш күнтізбегін жасаған да осы шумерліктерліктер. Шумер-Аккад өркениетінің тікелей мұрагері ежелгі Вавилон болды. Б.з.д. II мыңжылдықтың ортасында Хаммурапии патшаның тұсында (б.з.д. 1792-1750ж. патшалық құрған) Вавилон қаласы бүкіл Шумер және Аккад облыстарын өзінің қол астына біріктірді. Хаммурапидің кезінде екі метрлік тас діңгекке сыналап жазылған атақты заңдар жинағы өмірге келді. Хаммурапии заңдарында Қос өзен алқабының ежелгі тұрғындарының шаруашылық өмірі, салт-дәстүрлері мен әдет-ғұрыптары және дүниетанымы кеңінен көрініс тапты. Бір кездерде қуатты Вавилон патшалығы және ұлы Ассирия державасы туралы деректер өткен ғасырға дейін тек Библиядан, сондай-ақ Геродоттың және тағы да басқа көне заман авторларының еңбектерінен ғана белгілі болатын.                </vt:lpstr>
      <vt:lpstr>Иран өркениетінің тірегі- зороастризм діні болды. Ол мемлекеттік дін болғандықтан мемлекет тарапынан үлкен  қолдау тапты.  Зороастризм дінінің негізін қалаушы Заратуштраның өмірі мен ілімі  туралы ғылымда әр түрлі пікірлер қалыптасқан. Заратуштра грекше “Зороастр” деген сөз ежелгі Иранның сөзінен шыққан “түйелі адам”, “түйе  жетектеген адам” деген мағына береді. Зороастризмнің қасиетті кітабы- әдеби және  мәдени жәдігер “Авеста”. «Киелі Авеста кітабы”  ежелгі мәдениеттен хабардар етіп қана қоймай,  сол дәуірдегі заман  оқиғаларынан терең мағлұматтар беріп, көне тарих беттерімен сыр шертеді және  ежелгі Иран тілдерінің ең ежелгі, ең құнды ескерткіштерінің бірі болып саналады. “Авестаның” зороастризм жайындағы көп нұсқаулары бізге толық жетпеген. Оның ең көне  бөлігі “Гат” деген атпен белгілі.  «Киелі кітапты»-энциклопедиялық туынды деп қарастырсақ та болатын сияқты, өйткені мұнда түрлі ғылым салаларымен қатар, заңдар  туралы, адамгершілік хақында толып жатқан қызықты деректер кездеседі. Сонымен «Авеста»тарихи ескерткіш те болып саналады. Мұнда  ұлы пайғамбар Зороастраның есімімен аталған зороастризм діні  туралы  мағлұматтар осы «Авеста» арқылы біздің заманымызға дейін жетіп  отыр. «Киелі кітапта» адамның ақыл-ойы, оның  өсіп- жетілуі, еңбектенуі, өзгеруі, табыстарға  жетуі және т.б. өмірлік мәселелер жырға  қосылады. Сонымен қатар, әділ патша билігі, жарқын өмір сүру, тату-тәтті қарым- қатынастар орнату, іс-әрекетті ақылмен жасау, адал еңбекпен күн көру, адамдарға шексіз қайырымдылық жасау сияқты өмірлік мәселелер сөз  болады. Зороастризм бойынша, әлемде бір-біріне қарама-қарсы екі негіздің- жақсылық пен ізгілктің құдайы , нұрдың , өмірдің,  ақиқаттың рәмізі Ахура - Майньюдің арасында толастамайтын күрес жүріп жатады. Өз  қарсыласына қарсы күресте Ахура-Мазда адамды жаратады.  Демек, әлемде екі құдай бар,оның біреуі-мейірімді құдай  Ахура-Мазда да, екіншісі- мейірімсіз құдай Анхра-Майнью. Иран өркениетінің тағы бір жетістігі- ондағы ескі парсылық сына жазуы. Вавилондық сына  жазуда 300 таңба болса, парсыларда бар –жоғы 43 таңба болған. Б.з.б. ІУ ғ. Иранда Сасанидтер династиясы үстемдік етті. Олар өздерінің ата-тегін құдайлармен байланыстырды, табиғат күштеріне сыйынды, отқа, суға табынды. Өкінішке орай, Сасанидтер  династиясының көптеген мәдени мұралары әр түрлі тарихи  жағдайларға байланысты  құрып кетті. Гүлденген Сасанидтер мәдениетінен қалғаны-патша сарайлары мен сәулетті храмдардың үйінділері, ондаған алтын, күміс ыдыстар, парсы кілемдері мен жібектің қалдықтары ғана. Сөйтіп, адамзат  мәдениетінің ең құнарлы бастамаларының бірі болған бұл  мемлекет те құлады. Б.з.б. ІУ ғ. Александр Македонский жаулап алғаннан кейін Иран дәл Египет сияқты   эллинистік мәдениетінің арнасына қосылды.     </vt:lpstr>
      <vt:lpstr>7. ҮНДІ ӨРКЕНИЕТІ               Үндістан – адамзат баласының ең көне мәдениет ошақтарының бірі. Баға жетпес мәдени қазынаның иесі осы бір дарынды халықтың мәдени мұраларын басқа халықтардың мәдени жетістіктерімен ауыстырып алуға болмайтындығын ерекше атап өткіміз келеді.  Талай  шапқыншылықты басынан өткізсе де өздерінің ешуақытта да басқыншылыққа бармауы, бұл ұлы халықтың ұлттық ерекше қасиеті де болар. Б.з.б. бірмыңжылдықтың ортасына қарай мәдениеттің дамуы қарқыны жоғарылады, бірақ Үндістанның барлық жерінде де бұл қарқын бірдей болды деп айтуға тағы да болмайды. Үнді мәдениеті мен өнері, әсіресе Маурья дәуірінде (б.з.б IV- II ғ.) айтарлықтай табыстарға жетті. Бұл кезеңдегі мәдениеттің гүлденуіне үнді тарихында алғаш рет орталықтандырылған мемлекеттің құрылуы зор ықпалын тигізді. Қушан дәуірінде (б.з. I-III ғ.) үнді мәдениеті өз дамуында жаңа арнаға түсіп, өзіндік сипатқа ие болды. Қушан империясы ұлан байтақ империяны: Солтүстік Үндістанды, Орта Азияның бір бөлігін, қазіргі Ауғанстан мен Пәкістан жерлерін алып жатты. Бұл үлкен саяси одаққа қоғамдық – саяси, мәдени дамуы жағынан әркелкі және түрлі діндегі толып жатқан халықтар мен тайпалар кірді. Қалыптасқан осындай жағдайларға байланысты Қушан мемлекеті бұл елдердің арасындағы біртұтас жүйені саяси салада ғана емес, мәдени өмірде де орнықтыруға барынша күш салды.  Б.з.б. бірінші мыңжылдықта индуизм дамуының басталуында – брахманизм тұрды. Дін ендігі жерде қоғамдық теңсіздікті ақтау үшін қолданыла бастады, сөйтіп “Құдайлар иерархиясы” қалыптасты. Олардың ішінде ең мәртебелілері – Брахма (әлемді жаратушы), Вишна (оны сақтаушы) және Шиба (оны талқандаушы) құдайлары болды. Бұл діни ілімнің негізінде – адамдардың қайғы-қасіретін елемеу, олардың бақытсыздығына мән бермеу сияқты мағыналар жатыр. Абыздар (брахмандар) қабырғасы қайысып еңбек етуді, байларды күндемеуді бағыныштылықты және т.б. уағыздады.         Б.з.б. VI ғ. Буддизм діні – дамыған құлдық қоғамның идеологиясына айнала бастады. Оның Үнді жерінде ең шарықтаған кезеңі – б.з.б V ғ. мен б.з. бір мыңыншы жылдығының басы болды. Буддизм – ведалық дін мен брахманизммен тығыз байланыста дамыды. Дәл осы кезеңде (б.з.б. VI ғ.) буддизммен қатар діннің екінші бір саласы – “джайнизм” қалыптаса бастады. Оның діни – философиялық трактаттары – “сутраларда” – сансарының (жанның қайта түрленуі) ықпалынан босану жайындағы ілім жатыр. Бұл мақсатқа жету үшін джайнизмнің үш қағидасын орындау қажет. Олар: дұрыс білім (діни білім), дұрыс көре білу (шындық) және дұрыс мінез-құлық. </vt:lpstr>
      <vt:lpstr>Үнді жеріне келген арийлер өздерімен  бірге б.з.б.  2000 жылы шыға бастаған көне мәдени мұралардың бірі - Ведаларды ала келіп, оны жергілікті халықтың арасына кеңінен тарата бастады. Ведалар дегеніміз- діни сарындағы дұғалардың, құрандардың, құрбандық шалу кезінде айтылатын суреттемелердің, табиғаттың поэтикалық бейнесінен хабардар ететін өлеңдердің жиынтығы. Үндінің атақты жазушысы Рабиндранат Тагор ведалық гимндерді “Халықтың қуаныш-шаттығы мен оның өмірге деген сүйіспеншілігі мен қорқынышының поэтикалық куәгері”   деп өте жоғары бағалатын болатын. “Жаратушы әні” гимнінде бізді қоршаған дүние былай деп сипатталады: “Ең алғашқы кезеңде дүние хаос жағдайында болды. Бірақ, уақыт өткен сайын  адамзат баласының тіршілік етуге деген құлшынысы байқалды, соның  нәтижесіңде жарық, одан кейін аспан мен су патшалығы пайда болды. Міне, дәл осы кезден бастап жер бетінде тіршілік қалыптасты, ал құдайлар дүние жаратылғаннан кейін барып пайда болды”.  Шамамен , б.з.б. 800 жылында қалыптасқан упанишадтар үнді-арийлердің діни көзқарастарының дамуындағы басты қадам болып саналады. Өйткені, упанишадтар адамның ішкі жан дүниесі, оның өмірінің мән- мағынасы, адамды ақиқат  пен шындыққа апарар жолдар мен олардың бұл өмірдегі маңызы, өлім мен мәңгілік ғұмыр жайындағы діни-философиялық толғауларға толы болып келеді. Ең бастысы- упанишадтарда Брахман мен  Атман идеялары кеңінен көрініс тапқан. Брахман- абсолютті шындық, абсолютті руханилылық, бұл  дүниеде одан тысқары еш нәрсе де жоқ, олай болса бізді қоршаған ортаның мәні де осы Брахманда. Ол Атман болса осы жағдайларды ескере отырып- жеке тұлғаны мойындау. Упанишадтар діни  философиялық ой-сананың дамуына түрткі болды, сөйтіп көп ұзамай-ақ оның алты мектебі  қалыптасты. Үнді- будда мәдениетіне  тән қасиет дін мен философияның өзара тығыз байланыста болып, ұштаса білуінде. Бұл туралы Гегель былай деп жазды:”Үнді мәдениеті-жоғары дамыған сан-салалы құдіретті мәдениет, бірақ олардың философиясы дінмен сабақтас, өзара тығыз байланыста болып келеді. Философия ғылымы айналысатын мәселелерді діннен де көптеп кездестіруге болады. Сондықтан да болар, ведалар- діннің ғана негізі емес, сонымен қатар философияның да негізі болып саналады”.  «Гегель. Соч. Л., 1972. И.9. С.116.» Бір-бірімен өзара тығыз байланыста, ірі табиғи бірлікте болуына қарамастан үнді философиясының алты классикалық мектебі де адамның әлемге дүниетанымдық қарым-қатынастарының сан саласын қамтып, танып-білудің түрлі әдістерін қарастырады.Мысалы: “миманса” – діни салт-жораларды түсіндірумен айналысады және діни құрбандықтар шалуды жақтайды. Құрбандық шалу – адамның құдай алдындағы өз парызын (дхарма) өтеуі болып саналады, онсыз  “карманың” құрсауынан адам еш уақытта да шыға алмайды . “Карма” бүкіл үнді мәдениетінде айрықша орынға ие болған. Кең мағынада алғанда, карма дегеніміз - әрбір адамның тіршілікте жасаған іс-әрекеттері мен оның салдарларының жиынтығы, осы арқылы оның болашақтағы тағдыры анықталады, ал тар  мағынасындағы карма- адамның тіршіліктегі жасаған іс-әрекеттерінің  қазіргі өмірі мен болашағына әсері.</vt:lpstr>
      <vt:lpstr>Кей жағдайларда, жоғарыда атап көрсеткен “мимансаны” атеистік ілімге де  жатқызады, өйткені ол дүниенің атомдардан тұратындығын мойындайды. Сөйтіп дүниені материалистік тұрғыдан сипаттаудың арқасында Құдайды мойындаудың мәні жойылады. Будда  өзінің  діни уағыздарында брахманизмді де , джайнизмді де сынға алады. Брахманизмдегі байлық пен сән-салтанатты өмірге бой ұрушылық,ал джайнизмдегі аскетизм Будданы қанағаттындырмады, сондықтан да ол орталық межені қалап алады. Ол өзінің негізгі діни көзқарастарын «Рухани тіршілігі таза адам бұл өмірде екі нәрседен арасын аулақ салу керек. Оның біріншісі- сауық-сайран мен думанды қызыққа толы өмір, бұл адамның рухына қарама-қайшы келетін бейшаралық, өткінші өмір, ал екіншісі-ерікті түрде қалап алынған азапты, қатыгез өмір, бұл өмір де мәнсіз, мағынасыз.Рухани дүниесі бай адамдар өмірдің аталған екі жағынан да өздерін  алшақ ұстағандары жөн. Ең бастысы, адамдар танымға, білімге бастайтын, олардың ақыл-ой өрісін кеңітетін дұрыс жолға түсулері қажет»( Попов Е.В. Введение в культурологию. М.,1995. С. 167) . Бұл тармақтары көп сегіз салалы жол. Олар - адал сенім, әділ шешім, шындық сөз, шындық өмір, шыншыл ұмтылыс, шындықпен еске алу және адамның өз бойындағы қасиеттерін үнемі байыту болып табылады. Буддизм бойынша, өмірдің азаптары жайындағы қасиетті шындық мынандай: өмірге келу – азап, қартаю азап, жүрегің қаламайтын адаммен қосылу – азап, жақсы көрген адамыңнан айрылысу – азап, көздеген мақсатыңа жете алмау – азап. Ал аталған осы азаптардан құтылудың басты жолы – сегіз салалы қасиетті өмір жолын таңдап алу. Будда ілімі адам бойындағы ізгілік, адамгершілік қасиеттерді одан әрі дамытуды насихаттайды. Онда былай делінген: «Бұл дүниеде өшпенділікті өшпенділікпен жеңуге болмайды, адам ашу – ызасын ақылға жеңдіріп, зұлымдықты қайырылымдықпен ауыздықтауы қажет. Ұрыста мың адамды жеңіп шығуға болады, ал нағыз жеңіс адамның өзін-өзі жеңіп шығуы болып табылады». Дзэн-буддизм кейіннен Жапонияға  да тарай бастады.Жауынгер-самурайлардың ықпалымен бұл ілімде әскери өнерге  айрықша мән беріліп, ол адамның жан-жақты жетілуінің тез  жүзеге асырылатын төте жолы деп тұжырымдалды. ХХ ғасырдың ортасына қарай дзэн-буддизм Батыс Еуропа елдеріне де тарап, өзінің өміршеңдігін байқата бастады. Жоғарыда атап көрсеткендей, махаяна үнді халқының дәстүрлі діни наным- сенімдеріне өте жақын болып шықты. Әрине, буддизмнің пессимистік сарыны үнді халқына ұнаған жоқ, шындығында, халыққа брахманизмнің жарқын идеялары одан гөрі жақындауболатын. Бірақ, бұл жағдайға қарамастан үнді қоғамы буддизмнен де мүлде бас тартқан жоқ. Сөйтіп буддизм мен брахманизмнің біраз қағидаларының өзара  сабақтастығының нәтижесінде жаңа индуизм ағымы пайда болды.                                                      </vt:lpstr>
      <vt:lpstr>Өкімет тарапынан барынша қолдау тауып, қаншама шіркеулер тұрғызып, үнді қоғамында айрықша беделге ие болған будда дінінің өз  позициясын ешбір қарсылықсыз индуизмге бере салуын қалай  түсіндіруге болады екен? Үнді еліне келген арийлер варналарға бөлудің негізін қалады, ал құлдар мен шетелдіктер варналарға кірмеді. Варналарға  бөлу- үнді  қоғамының негізі болып табылатын село қауымының беделін бұрынғыдан да көтере түсті. Оларды ақсақалдар  басқарды, қауымдар өз  іштерінде  туындаған мәселелерді өздері шешті және  өкіметке белгілі бір мөлшерде салық төлеп тұрды.Өкімет тарапынан болатын озбырлықтардан оларды қатаң діни наным-сенімдер, салт- дәстүрлер және  т.б. қорғап қалып  отырды. Мұндай қауымдар шаруашылығы- натуралды  шаруашылық болды, онда жалдамалы еңбек кеңінен  қолданылды. Қауымдар өмірінің тұйықтық сипатта болуы,  оларды саяси  қақтығыстар мен толқулардан тысқары  қалуларына себепкер болып отырды. Қауым басшылары өзгеріп отырғанмен,  қауым тіршілігінің қаймағы  бұзылмады. Бұл жайында Д.Неру былай деп жазды: “ Үндістанның саяси құрылымының негізі  - өзін-өзі басқаратын село  қауымы болды. Қоғамдағы өзгерістер бұл  құрылымға ішінара өзгерістер енгізгенімен , оның тамырына балта  шаба алмады.  Ел билеушілерінің бірде-біреуі село қауымының құқығын бұза алмады және оларға берілген жеңілдіктерді орындауға мәжбүр  болды”(Неру Д. Открытие Индии. КН: М.С. 223-224). Касталық құрылыс жағдайында қалыптасқан ережелерді мүлтіксіз орындау талап етілді. Мысалы, касталар арасында үйленуге қатаң тыйым салынды, тіпті түрлі касталар өкілдері дастархан басында бірге отырып тамақ та іше алмайтын болды. Индуизм- бір-бірінен тәуелсіз бірнеше діни наным-сенімдерден тұратын діни-мәдени ағым. Оның негізінде-Брахманға, Вишнуға, Шиваға табыну мен тантризм жатыр. Осылардың ішінде Вишну мен Шиваның мерейі үстем болды. Вишну- адамдардың адал  қамқоршысы, көмекшісі. Ол адамдарды зұлымдық пен қатыгездіктен қорғайды, оларды қауіп-қатерден сақтайды және адамдарға шындықты жариялап отырады. Ал оны жүзеге асырушы Будда. Сөйтіп Будданың беделі көтеріліп, Құдай дәрежесіне жеткізілді. Шива-қатал да, қорқынышты құдай. Оның үш көзі бар, денесіне жыландар жабысқан, мойнында- бас сүйектер. Шива - өнер мен ғылымның, салтанатты  өмір мен махаббат сайранының құдайы. Үнді халқының санасындағы құдайлардың  басқа діндердегі (христиан , ислам) құдайлардан басты айырмашылығы- олардың Жер бетіндегі тіршіліктің қайнаған ортасында болуы және оған белсене  араласуы болып саналады.</vt:lpstr>
      <vt:lpstr>Вишнудің әйелі Лакшми әсемдік пен бақыт құдайы, ал Шиваның әйелі Кали  қырып-жою мен өлім құдайы. Үнді-будда дініндегі  бұл дүниеге көзқарастар қарама-қайшылықтарға толы болып келеді. Будда дінінде ғана емес, тіпті сансарлардың өзінде де өмірдің қайғы-қасіретке, жамандық пен жауыздыққа және  тағы да басқа келеңсіз көріністерге толы екендігі жан-жақты сипатталады. Үнді-будда дініндегі адамдар төрт этикалық нормаларды негізге алуы қажет. Олар: дхарма, артха, кама және мокша. Дхарма- будда дініндегі моральдық заңның басты бөлігі болып есептеледі. Үнділердің қасиетті кітаптарында (смрити) дхарманың тізімі, яғни түрлі касталардың міндеттері мен функциялары атап көрсетілген. Касталық жүйеде бұл  парыз-міндеттерден ауытқуға жол берілмейді. Артха- адамның күнделікті тұрмыс- тіршілігіндегі іс-әрекеттердің нормалары болып табылады. Кама- адамның көңіл –күйінің талаптарын қанағаттандыру құндылықтарын анақтайды, солардың жолдарын белгілейді. Мокша-торығып- түңілуден, жалғыздықтан қалай құтылу жайындағы ілім. Үнді елінде әлеуметтік құндылықтарды бағалауда адамдардың қоғамдағы іс-әрекеттеріне айрықша назар аударылды. Ел басшылары мен әскери адамдар брахмандардан төмен  тұрғанына қарамастан, қоғамда пайдалы қызметтер атқарғандықтан үлкен құрметке ие болды. Мысалы, көне заманда өз елін сыртқы жаулардан қорғауда батырлығымен даңқы шыққан Викрамды үнді халқы осы уақытқа дейін мадақтап, қастерлейді. Бір таңқаларлық жағдай, Үндістанда оның дана басшылығы мен көзсіз батырлығы ғана емес, сонымен  қатар оны үнді күнтізбегін жасаушы ғалым ретінде де танып, даналық пен кеңпейілділік сияқты тамаша қасиеттерін үлгі тұтады.  Үнді-будда мәдениеті басты  орынға әр адамның  діни- моральдық іс-әрекеттерін қоя отырып, адамның табиғатпен де, өз-өзімен де, қауыммен де үндестік, ірі келісім табуына баса назар аударады. Бірақ, үнді-будда мәдениеті халықты өкіметке қарсы әлеуметтік қарсылықтан, әлеуметтік белсенділдік пен таптық күрестен сақтандырды.Үнді қоғамында ғасырлар бойы- ұйымдасқан әлеуметтік қарсылықтың болмауы-үнді халқының сыртқы күштердің басқыншылық әрекеттеріне  тегеурінді, батыл түрде әлеуметтік-саяси қарсылық көрсете алмай, дәрменсіздік көрсетуіне әкеліп соқты. Ағылшындардың үстемдігі кезінде шетел басқыншылары өз армияларын солтүстік Үндістандағы жоғарғы  каста өкілдерінен толықтырып  отырды: “ әскери касталар” деп аталатын бұл үнділер өз Отанының жауларына қызмет жасады. Үнді-Будда мәдениетінің қойнауында Үндістанда Махатма Гандидің( 1869-1948) реформаторлық қозғалысы туындады. Ол бұл қозғалыс барысында өзінің табиғатта әрекет ететін “махаббаттың өнегелілік” заңына  ұдайы сүйеніп отырды.  М.Ганди бұл жайында былай деп  жазды: “Махаббат заңы біздің санамыздан тыс өмір сүреді. Табиғат заңдылықтарына сүйенген ғалым қандай ғажайып жаңалықтар ашса, махаббат заңын өз өмірінде  үлкен сүйіспеншілікпен қолдана білген адам да бұл өмірде айтарлықтай табыстарға жетері сөзсіз, ал кейде ғалымдардың жеткен межесінен асып та түсуі мүмкін”(Ганди М.К. Моя вера в ненасилие\ Вопросы философии. 1992. № 3. С 66).    </vt:lpstr>
      <vt:lpstr>8. КОНФУЦИЙШЫЛДЫҚ-ДАОСТЫҚ ӨРКЕНИЕТ              Жер бетіндегі алғашқы мемлекеттердің бірі – ежелгі Қытай елінің тұрғындары – ерекше материалдық және рухани мәдениетті жасаушылар болды. Олар өмірді – құдайдың табиғаттан тыс күштерінің сыйы екендігіне кәміл сеніп, дүниедегінің бәрі де ұдайы қозғалыста болады және жарық пен қараңғылық атты бір-біріне қарама-қарсы екі космостық күштердің өзара қақтығысымен нәтижесінде әлем ұдайы өзгерістерге ұшырап отырады деп санады. Көне замандық тарихта жер жүзіндегі басқа да халықтар сияқты табиғат күштеріне, яғни жердің, күннің, айдың, таулардың, өзендердің, желдің, жаңбырдың және т.б. рухына табынды және олардың құрметіне құрбандықтар  шала отырып, халықтың қажеттілігіне байланысты игі өтініштер жасады. Солардың ішінде барлық рухтар мен о дүниедегі адамдардың жандарын өз ырқында ұстайтын “жоғарғы құдай” ерекше бағаланды. Кейіннен қоғамдық өмірде болған өзгерістерге байланысты патша билігін дәріптеушілік пайда болды. Патша “аспанның ұлы” деп танылып, ол – құдайдың жер бетіндегі өкілі ретінде мойындалды. Б.з.б. XIII ғ. бастап-ақ бұрын тек қана “жоғарғы құдайды” белгілеуге арналған иероглифтер  жаңа патшаларды да белгілей бастады. Ерекше атап өтетін бір жайт, Қытайда ата-баба рухына табынуға үлкен мән берген. Бұл дәстүрлі наным-сенімнің негізінде адам өлгеннен кейін де оның жаны өмір сүруін жалғастыра береді, тіпті ол тірілердің істеріне араласа береді деген ұғым жатыр. Б.з.б.  бір мыңжылдықтың ортасында Қытай елінде кейіннен философиялық жүйеге айналған үш басты идеологялық бағыт қалыптасты. Олар: даосизм, Конфуций ілімі және Үндістанда пайда болып, кейіннен Қытайға кеңінен тараған – буддизм. Бұл ілімдердің Қытай мәдениетінде алатын орны өте зор және осы заманға дейін қытайлықтардың қоғамдық өмірінің барлық жақтарына өз ықпалын сақтауда.  Бұл ілімдердің бірі “даосизм”. Оның негізін қалаушы б.з.б. VI ғ. өмір сүрген “Дао және дэ” кітаптарының авторы ұлы кемеңгер ойшыл Лао – Цзы. Даосизмнің негізгі философиялық категориясы – “Дао” – заң (“дао” иероглифі дәл мағынасында “жол” дегенді білдіреді). Даосизм бойынша, бүкіл дүние жүзі бір ғана заңдылыққа – “даоға” бағындырылған. VI ғ. аяғы мен V ғ. басында дүние танымдық жүйенің екінше бір саласы – Конфуций ілімі пайда болды. Оның негізін қалаушы Еуропада Конфуций деген атпен белгілі болған ұлы уағызгер Кун-фу-Цзы болды. Азғантай ғана уақыттың ішінде, яғни төрт ғасырдың ішінде бұл ілім қытайлықтардың жүрегінен жылы орын тауып, б.з.б. II ғ. өзінде-ақ императорлық Қытайдың басты идеологиясына айналды. Ол қоғамдығы бей-берекетсіздіктердің басты себебін – адамдардың азғындауынан іздеп, бағыныштылықты, адалдықты, қарттар мен ата-аналарды сыйлауды басты орынға қойды.      </vt:lpstr>
      <vt:lpstr>Конфуцийлік-даосистік  мәдениет:                                                     Қытай этносы  қытай халқының басқа халықтардан өзгеше мәдениетінің қалыптасуына ерекше ықпал  жасады. Қытайлықтар болмыс  құпиялары  мен өмір  және  өлім мәселелерінен гөрі жарылқаушыларға бас иіп, оларға еліктеуді өздеріннің қасиетті парызы деп санады. Қытай елінде о дүниедегі рахат  өмірді уағыздаушылардан гөрі,осы нақты өмірдің мән-мағынасын терең түсіне отырып «өмір үшін өмір сүруге» үйретушілерді ұлылар  қатарына жатқызып, олардың даналық қағидаларына бас иген.Дәстүрлі қытай мәдениетінің өзіндік бет-бейнесінің қалыптасуына  діннен гөрі, салттық этиканың ерекше  әсер етуі де осы жағдайға тікелей байланысты болса керек. Қытай қоғамында орын алған мұндай жағдайлардың бәрі де адамзатты қоршаған дүниенің бейнесі жайындағы нақты ұғымдардың қалыптасуына да, оның эволюциялық сипатына  да өз ықпалын тигізбей қойған жоқ. Қытайда сол заманның өзінде-ақ ғалымдарға ерекше құрмет  көрсетіліп, оларды жоғары сословиеге жатқызған, бірақ олар мұндай абыздық қызметтерден гөрі мемлекеттік істерге өте жақын тұрды. Қытайдың діни құрылымының бұл ерекшелігі сонау  көне заманда, атап айтқанда, б.з.б. екінші ғасырдан бастап-ақ қалыптаса бастаған болатын.Қытайлықтар да дүние жүзінің басқа халықтары сияқты  құдайлар мен рухтардың құрметіне құрбандықтар шалды.Бірақ, уақыт өткен  сайын көп құдайлар мен рухтардың  ішінен  Ұлы құдай  дәрежесіне жетіп, аты аңызға  айналған Шанди басты орынға шықты. Қытайда Ұлы Құдай Шандидің өз халқының мұңын жоқтап, жағдайын  ойлайтын, оған барынша қамқорлық жасайтын қамқоршы және арғы ата-бабаларының, ата-тектерінің негізін қалаушы ретінде де қабылдаған. Сондықтан да болар, қытай халқының тұрмыс- тіршілігіндегі барлық мәселелердің түйінін шешу- Шанди құдайға  табынумен, оған жалбарынумен тығыз байланысты  болған. «Ата-бабаларға» табыну- ежелгі Қытайда кеңінен орын алғаны тарихтан белгілі. Осы бір ежелден қалыптасқан дәстүрдің мазмұны мен түрін  ғана өзгерткен Конфуций оған ерекше мән бере отырып, бұл табынушылықты әрбір қытай  азаматының қоғамдағы басты  міндетіне, тәртіп нормасына айналдырды. Сөйтіп, осындай мақсатты жүзеге асыруға негізделген «Сяо»- яғни «Балалар құрметі» ілімі өмірге келді. Конфуцийдің пайымдауынша,   «сяо»- адамгершіліктің негізі болып  саналады. «Сяо» ережелері- ата-анаға қалтқысыз құрмет көрсетуді, оларды «ли» дәстүрімен жерлеуді және  дәл осы тәртіппен ата-аналар құрметіне құрбандықтар шалып отыруды қатаң талап  етеді. Конфуцийдің «ата-бабаларды» құрметтеу және «сяо» ережелері қытайлықтарды отбасын ыдыратпай , тату-тәтті өмірге тәрбиеледі. Отбасы- қоғамның негізгі тірегі деп саналды, отбасылық мүдделер жеке адамдардың мүддесінен жоғары қойылды. Қытай мәдениеті, қытай өнері даналық өмірлік қағидалар мен терең философиялық идеялады өз бойына сіңіре  білген өзіндік бет-бейнесі бар ерекше мәдениет. Қытай халқының мәдени туындыларында адамзатты қоршаған дүние әсемдігі мен табиғат үйлесімділігі тамаша көрініс тапқан. Басқаны былай  қойғанда, қытайлықтардың жазу  өнерінің өзі де өте әдемі болып келеді және бұл өнерді игеру басқа мәдениет өкілдерінің қолынан келе бермейді. Орта ғасырларда латын жазуы Еуропа елдерінде қандай рөл атқарса, қытай иероглифтері де Шығыс Азия мемлекеттерінде дәл сондай дәрежеге көтерілді, вьетнамдықтар мен корейлер ұлттық жазу жүйелеріне көшкенге дейін қытай иероглифтерін кеңінен пайдаланған, ал жапондар болса күні бүгінге дейін қытай жазуын пайдаланып келеді.  </vt:lpstr>
      <vt:lpstr>Каллиграфиялық белгіні қабылдау- дәстүрлі қытай  мәдениетінде эстетикалық қана емес, сонымен қатар  этиканың ерекше бір саласы ретінде қарастырылады. Қытайлықтар иероглиф белгілердің каллиграфиясына қарап, автордың ішкі жан  дүниесінің қандай күйде болғандығын, оны жазған адамның мінез- құлқын анықтайтын болған. Иероглифтердің жазылуына осыншама жоғары  талаптардың қойылуының сыры оның  табиғатпен үндестік табуына байланысты сияқты.Осы орайда әсем гүлдер мен құстарға, жұпар иісті шөптер мен жан-жануарлар дүниесіне толы табиғаттың «эстетикалық бағын» сақтап- яғни табиғатты аялау, мәдени  дамудың асқаралы міндеті екендігіне ешкімнің дауы бола  қоймас. Оған дәлел- Қытай елі, Қытай мәдениеті. Қытай - әсем де, нәзік «гүлдер мен құстардың», «шөптер мен жәндіктердің» отаны. Қытайлықтар  өсімдіктер дүниесінің мән-мағынасын түсіне білуге үлкен мән берген. Осы орайда  өмірге  мынадай қағида келген: «Гүлге зат деп  қарау тағылық, ал жүрегінде гүлдер әлеміне  жылылығы жоқ адам-  хайуан». Көне заманның ақын-жазушылары өздерінің құпия сырларын тек гүлдермен ғана  бөлісетін болған. Атақты  қытай суретшісі Ци –Бай-шидің өзінің шәкіртіне арнап салған «Сырласу» атты суреті. Жан тебірентерлік бұл табиғи көрініс екі гүлдің бір-бірімен сырласуы, шын жүректен шыққан сұхбаты іспеттес. Конфуцийлік-даосистік мәдениет шеңберіндегі білімнің сипаты  білімді батыс еуропалық тұрғыдан түсінуден мүлде басқаша болып келеді.ХХ ғасырда Еуропа  ойшылдары қытай халқы мен қытай даналарының рухани және интеллектуалдық жетістіктеріне немқұрайды, менсінбеушілік тұрғысынан қарап келді. Басқаны былай қойғанда атақты Гегельдің өзі де қытай  философтарының еңбектерін жете бағаламаған. Ол Конфуций жайында былай мәлімдеді: «Оның ілімі философиялық  тұжырымдардан жұрдай, ал оның шығармаларына баға  беретін болсам, автордың беделін сақтау үшін оларды шет тілдеріне аудармай-ақ қойған жөн болар еді».Сонда төлтума мәдениеттен басқа мәдениеттерді қалай  бағалауымыз керек. Бұл  жайында В.М. Алексеев былай деп жазды. «Мәселе біздің жат елдің мәдениетін қалай қабылдауымызда емес, мәселе сол мәдениетті жасаушы қытайлықтардың өздеріне байланысты. Біздің әсеріміз,  ой- пікіріміз қытайлықтардың өздері рахаттанып, ал біздердің таң қалған сәтімізден басталады.» Қытай  ғалымдары ғылым мен техника саласында қомақты табыстарға жеткен. Тіпті Конфуций өмір сүрген кезеңнен  бір мың жыл бұрын Хуанхэ жазығының байырғы тұрғындары күнтізбені, иероглифтерді және т.б. білген. Одан  кейін олар компасты, оқ-дәріні ойлап тапқан, фарфор және жібек  жасауды меңгерген. Конфуций адам бойындағы қателік- кемшіліктерді сырттай бақылап қана қоймай, оның жіберген  қателіктерін мұқият зерттеуді өз шәкірттерінен қатаң талап  етіп отырған. Ол кітаби білімді өмірден алшақ, сондықтан да ол ақылды  адамның өзін де ақымаққа айналдырып  жібереді  деп есептеген.                                                                         </vt:lpstr>
      <vt:lpstr>Конфуций үшін адамгершілік-  адамның мәдениеттілігінің  ғана емес, сонымен бірге адам бойындағы бүкіл ізгілік қасиеттердің  басты өлшемі болып саналады. Адамгершілік – адамның өз-өзіне жол  табуы, ал ол жолды әрбір адам  өзі таңдауы қажет.Ұлы данадан «Даналық  дегеніміз не»   деп сұрағанда ол «даналық  дегеніміз- халықтың болашағы мен игілігі үшін аянбай қызмет ету және рухтарды қастерлей   білу»  деп жауап берген екен.Конфуций іліміндегі адамның моральдық қасиеттері мәдениет түрінде көрініс тапқан.Өзін қоршаған ортаның қаталдығы мен зұлымдықтары жағдайында, басына қаншама тауқымет түсіп қиналса да ұлы уағызгер ешбір мойымаған, тіпті өмірініің сын сағатарында да өзін-өзі ұстай білген.  Көк тәңірінің қалауын сезініп –білу деген сөз - бұл өмірде өз жолыңды, өз тағдырыңды табу деген сөз. Жол (дао) ұғымы     өз ілімін өз тағдырымен тығыз байланыста  қарастырған .Конфуций үшін басты нәрсе   болып табылады. Ол үшін «дао»- шындық және  әділдік жолы. «Дао»- жеке адамның ғана емес, бүкіл халық  өмірінің шындығы.Шындық жолынан адамды да, халықты  да күшпен, зорлықпен тайдыруға болмайды, ол адамның рухани байлығымен, адамдардың бірін-бірі түсінісе білу қасиеттерімен сабақтасады. Бүгінгі таңда Конфуций идеялары қытай мәдениетінде кеңінен орын алып, өзінің өміршеңдігін көрсетіп отыр.Талай жантүршігерлік  қоғамдық-саяси күйзелістерді бастарынан кешірген Қытай, Корея, Жапония, Оңтүстік-шығыс  халықтары даосистік-конфуцийлік мәдениеттен рухани азық алуда. Жапонияның, Қытайдың, Тайваньның, Оңтүстік Кореяның қазіргі замандағы таңқаларлық мәдени  жетістіктерінің сыры осында болса керек. Керек десе, Қытай елінде Конфуций ілімі тағы да елдің рухани  өмірінің негізі деп жарияланып  отыр. Олай болса, конфуцийлік-даосистік мәдениеттің тамыры  тереңде жатыр, ол қоғамның шығармашылық мүмкіндіктерінің қозғаушы  ұлы факторына айналып отыр. </vt:lpstr>
      <vt:lpstr>9. ЕЖЕЛГІ ГРЕК МӘДЕНИЕТІ                                                Антик дүниесінің өнері деп аталатын ежелгі Грекия мен Рим мәдениетінің әлемдік өркениетте алатын орны ерекше. “Антик – (көне, ежелгі)” деген ұғым. Қайта өрлеу дәуірінде дүниеге келген бұл терминді итальян ойшыл – гуманистері грек-рим мәдениетіне байланысты қолданған. Бұл атаудың түп-төркіні “ежелгі”, “көне”, “қадым заман” мағынасын беретін “антиквос” деген латын сөзінен шыққан. Көне мемлекеттерінің мол, мәдени мұрасы еуропаның барлық халықтары өнерінің, көркем әдебиетінің, философиясының, театрының және т.б. дамуына, саяси және құқықтық көзқарастарының қалыптасуына елеулі ықпал жасады. “Көне”, “қадым заман” мәдениетінің негізін қалаушылар ежелгі гректер екендігін ешкім жоққа шығара алмайды. Олар өздерін “Эллиндер”; ал өз елдерін “Эллада” деп атаған. Антик дүниесінің мәдениеті біздің заманымыздан бұрынғы бір мыңжылдықтың алғашқы ғасырларында қалыптаса бастаған. Оның он бес ғасырдай уақытын қамтитын ұзақ ғұмыры біздің заманымыздың V – ғасырда Рим империясының құлауымен аяқталды. Мәдениет тарихының қай кезеңін алсақ та, ол өзінің баға жетпес мәдени құндылықтарымен ерекшеленеді. Сондықтан да болар, ғалымдар көне мәдениеттің ішінде, әсіресе, грек мәдениетіне ерекше мән береді, өйткені ежелгі Грекияның әдебиеті, өнері, философиясы және т.б. ғасырлар бойы Еуропаның барлық елдерінің ақындарына, мүсіншілеріне, суретшілеріне, жазушыларына, композиторларына сарқылмас шалқар шабыт берді. Грекияның көне мәдениетінің тамыры тереңде жатыр, өйткені, оның бастауында б.з.д. III-II мыңжылдықтарда Грекия жері мен Эгей теңізі аралдарын мекендеген тайпалардың өркениеті жатыр. “Эгей” өркениеті мәдениеттің қайнар бұлағы болды, міне сондықтан да грек халқының ежелгі мәдениетінің ең ерте шағы Эгей өнерімен сабақтас. Б.з.д. II – мыңжылдықта Эгей мәдениетінің аса маңызды орталықтары Крит аралы мен Пелопоннес түбегіндегі Микены болғандықтан Эгей өркениетін Крит-Микены мәдениеті деп атайтын болған. Грек аңыздарына қарағанда Крит – ұлы жебеуші, найзағай тәңірі Зевстің туған жері. Аңыз бойынша гректердің ең басты құдайы Зевс бұқа бейнесіне еніп, Финикия патшайымы, асқан сұлу Еуропаны алып келеді, ал одан аралдың болашақ билеушісі Минос туған. Атақты Геракл өз ерліктерінің бірін дәл осы Крит аралдарында жасаған, құтырған бұқаға бас үйреткен. Гомер де өз дастандарында бұл арал қалаларының бай екендігін мадақтай көрсетеді. Ал шындыққа белгісіз кейбір аңыздарда Зевс пен Еуропаның баласы Минос ел билеуші патшалардың ішіндегі ең әділеттісі болыпты-мыс дейтін деректер бар.</vt:lpstr>
      <vt:lpstr>Алайда Критте осындай есімді патша тек мифологиялық шығармаларда ғана емес, грек тарихшыларының еңбектерінде кездесетінін естен шығаруға тағы да болмайды. Крит жайында египеттік текстерде де кейбір деректер ара-тұра кездесіп қалады. У ғ. ортасына қарай Афины қаласы бүкіл грек елінің ең ірі мәдени орталығына айналды. Елдің түкпір-түкпірінен жиналған дарынды  мүсіншілер, шеберлер мен құрылыс мамандары астананың  сол кездегі сәулет және мүсін өнерінің тамаша үлгісіне айналуына зор үлес қосты. 200 мыңнан астам халқы бар Афины сол дәуір  тұрғысынан алып қарағанда 10 мыңнан астам үйі  бар үлкен  қала болып саналатын. Өнер саласындағы кереметтердің кереге көтеруі, Афины қаласының акрополі Перикл мен оның жан досы Фидийдің есімдерімен тығыз байланысты болды.  Ежелгі грек жұртының мүсіншілері әрі сұлу, әрі сымбатты рухани жан дүниесі бай кейіпкерлерді асқан шеберлікпен бейнелей білген. Сондай ғаламат туындылардың бірі- «Милосск Венерасы» Адамзат баласының сан мың ұрпағын осы уақытқа дейін таң қалдырған таңғажайып ескерткіштің авторы - Кіші Азиялық мүсінші Агесандр. 1820 ж. Жерорта теңізінің  бір аралынан табылған бұл бейне қазір Парижде, Лувр музейінде сақтаулы. Агесандрдың қолынан  шыққан махаббат құдайы Венераның бейнесі өзінің құдіреттілігімен таң қалдырады. Антикалық сәулет өнерінің шыңы- ежелгі заманның өзінде-ақ дорийлік стильдің ең тамаша ескерткіші деп танылған Парфенон сарайы еді. Әдебиет саласында да тамаша туындылар өмірге келді. Солардың ішінде шоқтығы биік  ақын  Гесиод болды. Ол жазған «Теогония» және автордың өзінің өмір жолына арналған «Еңбектер мен күндер» атты дастандары- гректердің көңілінен шықты.Жаңа лирикалық поэзиялық жанрдың көрнекті өкілдері Архилог, Солон, Алкси, Анакреонт және т.б. Архаикалық мәдениет дүниежүзілік мәдениетте айрықша рөл атқарған Эллада тарихындағы жаңа кезеңге- классикалық гүлдену дәуіріне даңғыл жол ашып берді.         Б.з.д. У-1У ғасырда жасалған сәулетшілердің, мүсіншілер мен суретшілердің даңқты өнер туындылары кейінгі ғасырларда да үлгі-өнеге алуға лайық болды, сондықтан да оларды классикалық мұра, яғни үлгі деп есептейміз. Ал, эллинизм дәуірінің мәдениеті – ертедегі грек құлиеленушілік қоғамының  соңғы, аяқталған кезеңі болды. Грекия тарихындағы бұл тарихи кезең Александр Македонскийдің  (б.з.д. 356-323 жж.) бүкіл Грекияны  жаулап алуымен тығыз байланысты болды.  Ол 10 жыл ішінде, б.з.д. 334 жылдан 324 ж. дейін, Кіші Азия жағалауынан  Үндістан  шекараларына дейін, қара теңізден  араб сахараларына дейінгі  ұланғайыр жерді басып алды. Ежелгі дүниеде  дәл осындай орасан зор мемлекет  ешуақытта да болып көрмеген  болатын. Сөйтіп,  грек мәдениеті тарихында  эллинизм кезеңі басталды. Бұл дәуір  Александр Македонский  державасының  барлық жерінде  грек мәдениетінің таралу дәуірі болды, яғни бұл кезеңді  Шығыс және Ьатыс елдері мәдениетінің  тоғысу кезеңі  десек қателеспейміз.    </vt:lpstr>
      <vt:lpstr>10. КӨНЕ РИМ МӘДЕНИЕТІ         Этрустар мәдениеті Апенин түбегіндегі ең көне өркениет болып саналады. Б.з.д. I мыңжылдықта Орталық және Солтүстік Италияның жерінде Этрустық мемлекет – қалалар федерациясы құрылды. Этрустардың шыққан тегімен олардың тіл құпиясы осы уақытқа дейін толық ашылған жоқ. Көптеген ғалымдардың пікірінше, олар Италияға Кіші Азиядан б.з.д. IX-VIIIғ. келген және олардың мәдениеті Италиян топырағында гүлдену шегіне жеткен. Этрустар егіншілікті жетік меңгерген. Оған дәлел ретінде олардың жасанды суландыру жүйесіне кеңінен пайдалануы мен батпақты жерлерді құрғатып құнарлы жерге айналдыруын айтсақ та жеткілікті сияқты. Грек аңыздарында этрустардан шыққан ер жүрек теңіз қарақшылары туралы айтылады. Б.з.д. VIII-V1 ғғ. Этрурия ықпалы Жерорта теңізі өңірінің бүкіл батыс жартысына тарады. Этрустар салған жолдар, көпірлер және қазған каналдар құрылыс техникасының жоғары дамығандығын көрсетті. Олар туралы Рим тарихшылары таңырқай жазған. Б.з.д. VI ғ. Этрурияның 12 ірі қаласын біріктірген одақ қалыптасты. Бұл федерацияның діни орталығы Вольсини қаласы болды. Б.з.д. VI ғ. бастап этрустер өркениетіне Италияның оңтүстігіндегі грек отарлары арқылы эллиндік мәдениеттің ықпалы тие бастады. Олар грек алфавитін пайдаланатын болды, тіпті алтын теңгелерде грек үлгісі бойынша құйылды. Ең бастысы – ежелгі Элладаның өнері, дәлірек айтқанда театр өнері, мүсін өнері және т.б. ерекше әсер етті.  Этрустардың әлем туралы, дүниенің жаратылуы туралы түсініктері вавилондықтарға өте ұқсас болды, ал мұның өзі оларға шығыс елдері мәдениетімен де жақындастыра түсті. Б.з.д. VII-VI ғ. Этрурия шеберлері Жерорта теңізінің барлық елдеріне танымал өзгеше керамика жасауды мңгерді және асыл металдарды өңдеу тәсілдерін жетік меңгерудің арқасында өте нәзік зергерлік бұйымдар жасауды жолға қойды. Этрурия мәдениетінің гүлденген кезеңі б.з.д. VII-V ғ. Бірақ үздіксіз соғыстар мен әлеуметтік қақтығыстардың салдарыныа саяси қуатынан айрылған Этрурияның мәдениеті де V ғ. басынан бастап құлдырай бастайды. Б.з.д. 474 ж. Оңтүстік итальян қалаларының біріккен флоты этрустарға күйрете соққы берді, сөйтіп құлиеленушілік Рим біртіндеп бүкіл Этрурияны өз қол астына бағындырып тынды. Саяси дербестіктен айрылған соң Этрус өнерінің өзіне тән ерекшеліктері кеми бастады. Алайда, Этрурия өнері Эллин мәдениетінің ықпалымен біржола жоғалып кеткен жоқ, өз кезегінде бұл ежелгі мәдениет көршілес итальян халықтарына, оның ішінде, әсіресе, римдіктерге орасан зор ықпал жасады.                                              </vt:lpstr>
      <vt:lpstr>Тарихи деректерге қарағада, Римдегі этрустар үстемдігі б.з.д. 510ж. аяқталды, көтеріліске шыққан халық Тарквиншілер әулетінің соңғы патшасы  Гордыйды (б.з.д. 534/533-510/509ж.) тақтан түсірді. Этрустар қуылғанан кейін Рим республикасының кезеңі басталды. Б.з.д. 1У-111 ғасырларда  Рим этрус қалаларымен қоса, бүкіл Апенин түбегін өзіне бағындырды, ал 111-1 ғасырлардағы қантөгіс  соғыстарда римдіктер өздерінің басты бәсекелесі Карфагенді күйретіп, одан соң іле-шала  Грекия мен Шығыс Жерорта теңізі өңіріндегі  біраз мемлекеттерді жаулап алды.  Бұл жайында аса көрнекті  грек тарихшысы  Полибий былай деп жазды: «Римдіктер белгілі дүниенің  бәрін дерлік өзіне бағындырып алды, сөйтіп, өз құдіретін ата-бабаларының  үш ұйықтаса  түсіне кірмеген, ал кейінгі ұрпақтары басып оза алмайтын  шырқау биікке көтерді. Б.з.д. 1 ғасырда  Рим ежелгі дүниенің  аса ірі құл иеленуші мемлекетіне айналды.» Дүние жүзілік өркениетке гректердің де римдіктердің де қосқан үлесі ұшан теңіз, бұл ұлы халықтар бірін-бірі толықтырып отырды.Міне, сондықтан да болар, қазіргі Еуропа мәдениетінің іргетасын қалау- бұл ұлы халықтардың ортақ мақсаты.Б.з.д. 146 ж. Коринф қаласының қалауымен антика тарихының гректік дәуірі аяқталады. Ионий теңізінің жағасында орналасқан бұл қала грек мәдениетінің басты орталығы болатын, бірақ гүлденген бұл мәдени ошақты Рим консулы Муммийдің солдаттары жоқ қып жібереді, ал өртенген сарайлар мен храмдардағы асыл қазыналар Римге жеткізіледі. Рим сәулетшілері ғимараттарының өзіндік ерекшелігі, олардың мемлекет қажеттілігін ескеріп  салынуы болатын. Сондай таңғажайып ескерткіштердің бірі Римді оңтүстік Италия қалаларымен жалғастыратын ең атақты, ең ежелгі жол- Аппий жолы болып саналады. Мұның құрылысын б.з.д. 312 ж. Аппий Клавдий қолға алған болатын.Бұл жол талай тарихи уақиғалардың куәгері, өйткені, осы жолдың бойында б.з.д 71 ж. Спартак көтерілісіне қатысқан құлдар асып өлтірілген. Б.з.д. Ш-ІІ ғ.  аралығында Рим  құрылысшылары сәулет өнерінде берік те су өткізбейтін бетонды алғаш рет пайдаланды.  Бұл жаңалықтың арқасында ірі ғимараттар мен күмбезді шатырлар салуға мүмкіндік туды.Әлемнің ойшыл алыптарының бірі –аса көрнекті қоғам қайраткері, от тілді, орақ ауызды, күміс көмей шешен, дарынды заңгер, философиясының білгірі, тамаша  жазушы ұлы ғұлама Цицерон болды. ( б.з,д. 106-43ж)      </vt:lpstr>
      <vt:lpstr>11. ОРТА ҒАСЫРДАҒЫ БАТЫС МӘДЕНИЕТІ                           Орта ғасырлар – эллиндік-классикалық мәдениеттің құлдырау шегіне жетіп, ал одан кейін оның жаңа заманда қайта түлеу кезеңімен сәйкес келетін, ұзаққа созылған біртұтас мәдени дәуірді қамтиды. Орта ғасырлар мәдениетінің қайнар бұлағы – “романдық бастаудан” нәр алатын Батыс Рим империясының мәдени дәстүрлері болып саналады. Олар құқық, ғылым мен өнер, философия, жоғары құқықтық мәдениет, христиан діні және т.б. Бұл мәдени дәстүрлер римдіктердің “варварлармен” күресі кезеңінде тереңдей түсіп, Батыс Еуропаның пұтқа табынушы көптеген тайпаларының мәдени өмірінде өз жалғасын тапты. Мұндай  мәдени тоғысулар Батыс Еуропалық  ортағасырлар мәдениетінің қалыптасып одан әрі дамуына даңғыл жол ашты.    Мәдениеттанушы ғалымдар көне заманнан бастап жаңа заманға дейін созылатын уақыт шеңберін ортағасырлар деп атайды. Бұл тарихи кезең  бір мың жылдан астам уақытты қамтиды, яғни V ғасырдан  бастап ХV ғасырға дейін созылды. “Орта ғасырлар” деген термин алғаш рет Италияда Қайта өрлеу дәуірінде пайда болған.  Итальян гуманистері бұл терминді бір жағынан  “ежелгі дүние ” мен “жаңа заманның” ара жігін анықтау үшін де қолданған. Мыңжылдық “Орта ғасырлар” дәуірі негізінен үш кезеңнен тұрады. Бірінші, “Бастапқы Орта ғасырлар кезеңі” – дәуір бастауынан басталып – X-IX ғғ. дейін созылады; екінші, Жоғарғы (классикалық) кезең – XI ғ. мен XIVғ.; ал үшінші, “Кейінгі орта ғасырлар кезеңі” - XIVғ. және XV ғ. аралықтарын қамтиды. Бастапқы орта ғасырлар кезеңі – Еуропада буырқанған, әрі мәнді процестерге толы сындарлы кезең болды. Бұл тарихи өзгерістер, ең бірінші кезекте біздің заманымыздың  екінші ғасырынан бастап-ақ Рим империясын  шапқыншылық әрекеттерімен мазалай бастаған  варварлардың (варда – сақал) жойқын  шапқыншылықтарымен  тығыз байланысты болды. Бұл қақтығыстар  Рим империясының  476 ж. құлауымен аяқталды. Ендігі жерде тарихтың жаңа беті басталып, көне қоғамдағы абыржушылық пен бей-берекетсіздік одан әрі күшейе түсті. Жаңа батыс  еуропалықтар Рим империясының  мемлекеттік дініне айналған христиан дінін қабылдады. Бұл жағдай – Батыс Еуропадағы Бастапқы орта ғасырлар кезеңінің бет-бейнесін  айқындаған маңызды тарихи процесс болды. Осы бір тарихи кезеңдегі ерекше жағдай – бұрынғы Рим империясының   территориясында  “варварлардың” жаңа мемлекеттік құрылымдарының қалыптасуы болып табылады. Шындығына келетін болмақ, сансыз гот, франк және басқа да тайпаларды  «тағылар» деп айтуға да болмайтын сияқты, өйткені дәл осы кезеңде  олардың көпшілігінде мемлекеттік құрылыс белгілері айқындалған болатын.</vt:lpstr>
      <vt:lpstr>Олар сонымен қатар әскери демократия принциптерін жетік меңгерді, егіншілікпен, қол өнерімен, металлургиямен шұғылданды. Тайпа көсемдері өздерін корольдар, герцогтар және т.б. деп жариялады. Мысалы, франктердің королы Ұлы Карл  800 жылы бүкіл батыс еуропалық елдердің императоры деп жарияланды. Ұлы Карл билік құрған  кезеңді кейде «королингтік қайта дәуірлеу кезеңі» деп те атайды. Бұған себеп Карл империясының ежелгі Рим мәдениетін жандандыруға бағытталған шараларынан болса керек. Ерекше атап өтетін бір жәйт, Ұлы Карл ағарту ісінің қажеттілігін түсінген және оны дұрыс жолға  қоюға тырысқан көрнекті тұлға болған.  Ол өзі бас болып негізін қалаған мектепте оның ұлдарымен бірге ақсүйек балалары  түрлі ғылым салаларын, оның ішінде риториканы, поэзияны, диалектиканы, астрономияны және т.б. оқып үйренді. Ғасырлар бойы талай аласапыранды басынан кешірген, тонаушылық пен басқыншылық  орын алған мұндай мемлекетте экономикалық және мәдени дамуға нұқсан келетінін ешкім де жоққа шығара алмайды. Ал бұл жағдайлар, Бастапқы Орта ғасырлар кезеңінің өзіне тән ерекшелігі болды. Бірақ классикалық дәуірде  орта ғасырлық Еуропа бұл қиындықтарды жеңе отырып, қайтадан жаңғыра бастады. Х ғ. бастап феодализм заңдары  бойынша  жүзеге асырылған ынтымақтастықтың нәтижесінде  ірі мемлекеттік құрылымдар құрылды және қуатты  армияларды жинақтауға мүмкіндік туды. Осы сияқты қоғамдық өмірде жүзеге асырылған  шаралар, мәдениеттің алға басуына қолайлы жағдайлар туғызды. Батыс Еуропаның саяси-мәдени өмірі түбегейлі өзгерістерге ұшырады, қоғам  варварлық сипатынан айрылып, қалаларда  рухани өмір гүлдене бастады. Рим империясына қарағанда еуропалық бірлестік тұтастай алғанда әлдеқайда бай, әрі өркениетті болып шықты. Мұндай мәдени алға басушылық христиан дінімен, христиан шіркеуімен тығыз байланысты болды, өйткені мемлекет дінге арқа сүйеді. Өз кезегінде христиан шіркеуі де өз ұйымдарын нығайтып, христиан дінін жан-жақты жетілдіре берді.  Ежелгі Римнің және бұрынғы варварлық тайпалардың  мәдени-көркемдік дәстүрлерін  дамытып, жетілдірудің арқасында романдық және одан кейін жасампаз готикалық стильдер қалыптасты. Сөйтіп, өнердің театр, музыка, әдебиет, сәулет өнері, кескіндеме, мүсін өнері сияқты салалары жаңа түр, жаңа мазмұнға ие болды. Дәл осы кезеңде француздардың алғашқы ұлы поэтикалық шығармасы – «Роланд туралы жыр (Х11 ғ.)» шығарылды. Дүниежүзілік әдебиеттің асыл мұрасына айналған бұл тамаша туындыда рыцарлық ерліктер барынша мадақталып, монархқа вассалдық дәріптелді. Батыс еуропалық ғалымдардың ежелгі  гректер мен эллиндік философтардың, әсіресе Аристотельдің ғылыми еңбектер мен танысуы – ғылым жолындағы  табанды ізденістердің бастамасы болды. Соның нәтижесінде орта ғасырлық философиялық ұлы жүйе – схоластика пайда болды. Үш ғасыр бойы Францияда салтанат құрған готикалық өнер үш кезеңді басынан кешірді. Бірінші кезең – алғашқы готика – XIIғ. соңғы үшінші бөлігімен бастапқы ширегін, ал екінші кезең – кемелденген готика немесе жоғары дамыған готика XIIIғ. 20 ж. соңына дейін созылса, үшінші “нұрлы готика” немесе “жалындаған готика” деп аталған соңғы кезеңі XIV-XVғ. аралығын қамтиды.                                          </vt:lpstr>
      <vt:lpstr>XII—XIII г. католик шіркеуі мен папа өкіметінің қоғамдық өмірге ықпалы барған сайын күшейе түсті. Бұл кезеңнің ең беделді папасы Инокентий III (1160—1216 ж.) болды. Папа дәрежесінің асқақтағаны соншалық, оның қолын тек қана императорлар сүйе алатын болды, ал қалғандары аяқ киіміндегі кресті сүюмен ғана қанағаттанды. Римнің католиктік шіркеуі мемлекеттер арасындағы даулы мәселелерді шешуге араласты, экономикалық мәселелермен, коммерциялық қызметпен шүғылданудың арқасында дүние жүзінің ірі қаржы орталықтарының біріне айналды. Индульгенцияларды («кешірім» деген мағынаны білдіреді), яғни жасалған күнәлардің кешірілгендігі туралы грамоталарды сату ісі де папа билігінде болды. Ал мүндай индульгенциялардың бағасы адамның жасаған қылмысының ауыр-жеңілдігіне байланысты болды. Орта ғасырлық Еуропа қоғамы — діни қоғам болды, міне сондықтан да орта ғасырлық еуропалықтар нағыз діндар адамдар болды. С. Аверинцевтің пікірі бойынша, біздер күнделікті өмірде жаңадан шыкқан газеттерді қалай үзбей оқитын болсақ, оларда Библияны (Інжілді) сондай құштарлықпен, үлкен үміт-сеніммен оқитын болған. Демек, орта ғасырлық рухани мәдениетте христаан діні орасан зор рөл атқарды. Осы дәуірдегі христиан идеологиясьшың адамгершілік бағыты — «Сенім», «Үміт» және «Махаббат» үштігінің бірлігіне тікелей байланысты бол-ды. Бұл «Үштіктің» ішінде «Сенімге» үлкен мән беріліп, ол құдай жолына апарар «рухтың» ерекше бір жағдайы деп қарастырылды. Ал «Үміт» болатын болса, ол қүдайдың көмегімен күнәдан арылуға тікелей байланысты. Бүл жолда қасиетті шіркеудің қағидалары мүлтіксіз орьшдалуы және тағдырға бой үсынушылық басты шарттар болып саналады. «Махаббат» болса, ол ең бірінші кезекте қүдай тағалаға деген махаббат, бүл адам баласының құдай жольна деген талпынысы болып табылады. Шіркеу ілімі қоғамдық ой-сананың басты ұйтқысына айналды және философия, логика, жаратылыстану сияқты ғылым салалары христиан дінінің негізгі қағидаларымен сәйкестендірілді. Дін басылары ең білімді тап болғандықтан, христиан шіркеуі білім беру жолындағы саясатты өздерінің қалауы бойынша жүргізіп отырды. Міне, сондықтан да болар, V—VI ғ. Батыс Еуропаның бүкіл мектептері шіркеу билігінде болды. Мектепке оқушыларды қабылданудан бастап оқу бағдарламаларын жасауға дейінгі жүргізілетін жұмыстардың барлығьш шіркеу өзі жүргізді. Мұндағы басты мақсат — шіркеу қызметкерлерін дайындап, тәрбиелеп шығару болды. Осы орайда діни білім берумен қатар, христиан шіркеуінің ежелгі заманның білім беру жүйесінен мұра болып қалған ақсүйектік мәдениеттің элементтерін кеңінен қолданғанын да ерекше атап өткен жөн сияқты, яғни «Жеті еркін өнер» — грамматика, риторика, арифметика, астрономия және музыка оқытыла бастады. Монахтық мектептерден басқа «сыртқы мектептер» деп аталатьш жастарға арналған арнайы мектептер болды. IX ғ. бастап Англияда ақсүйектердің балалары үшін арнайы «бекзадалар мектептері» ашылып, онда сабақ беретін еуропалық білімпаз ұстаздар ежелгі авторлардың шығармаларын ағылшын тіліне аударуды қолға ала бастады. Бұл мектептердегі сабақ сапасы әрқилы болғандықтан, олардың түлектерінің білім дәрежесі де әртүрлі болды.  </vt:lpstr>
      <vt:lpstr>XI—XII ғ. бастап Еуропада ашыла бастаған алғашқы университеттер ғылыми-зерттеу жұмыстарының орталығына айнала бастады. XI ғ. Италияда Балон құқық мектебінің негізінде Балон университеті (1038 ж.) ашылды. Жаңа оқу орнының ашылуы рим заңының жандануына, оны тереңдетіп оқуға мүмкіндік туғызды. Міне, сондықтан да болар Еуропаның түпкір-түпкірінен келген тыңдаушылар саны жыл сайын өсе бастады. XII ғ. Батыс Еуропаның басқа елдерінде де университеттер ашыла бастады. Англияда Оксфорд университеті (1167 ж.), ал одан кейін іле-шала Кембридж университеті (1209 ж.) — ортағасырлық білім ордаларына айналды. Мұндай жоғары оқу орындарында дарынды ғалымдар, білікті мамандар еңбек етті. Солардың бірі — белгілі университет ғалымы, ағылшын Роджер Бэкон (1214—1292) болды. Ол дүниені танып-білудің әдісі — адамның ақыл-ойы мен тәжірибесі деген ғылыми қорытынды жасап, бұл мәселедегі шіркеу беделіне күмән келтірді. Франциядағы алғашқы және ең ірі оқу орны — Париж университеіі (1160 ж.). Онда жалпы білім беру, медицина, құқық жөне дінтану факультеттері жұмыс істеді. Батыс Еуропаның барлық елдеріндегі университеттерде сабақ латын тілінде жүрді. Бүл дәуірде қала әдебиеті де қалыптаса бастады. Оның көрнекті өкілдері — Чекко Аңджолъерн, Гвидо Орланди (XII ғ. аяғы) және т.б. Олардың шығармаларында қала халқының өмірі, оның күнделікті түрмыс-тіршілігі реалистік түрғыдан көрініс тапты. Қала әдебиетінің дамуы Батыс өркениетінің қальштасуына айрықша әсер етті және бұл мәдени процесс қалалық мәдени өмірдің барлық салаларында ақсүйектердің мәдени белсенділігімен ұштасты. Францияда қала мәдениеті XI—XII ғ. туындады. Қаланың халық көп жиналатын алаңдарында актерлер, акробаттар, аң үйретушілер, музыканттар және әншілер жаппай өнер көрсететін. Ал осы бір өнердің сан-саласын өз бойына жинақтаған жонглерлер творчествосы — қала мәдениетінің ең басты көріністерінің бірі болып саналды. Халық алдында үлкен ілтипатқа ие болған жонглерлар той-думандарда, үйлену тойларында, жәрмеңкелерде және діни мейрамдарда өз өнерлерін көрсетті. XII ғ. бастап театр қойылымдары латын тілінде емес, француз тілінде қойыла бастады. Ең бастысы — бұл қойылымдар бұрынғыдай шіркеулерде емес, қала алаңдарында қойылатын болды. Олардың сюжеттері қала халқының тұрмыс-тіршілігін, күнделікті өмірін жан-жақты қамтыды. Бірақ, өкінішке орай христиан шіркеуі жонглерлардің мұндай шығармашылығын еркін ойлылықтың көрінісі деп санап, олардан қатты қауіптенді. Театр өнері Англияда да қанат жайды. Ең бастысы театр қойылымдарды XIII ғ. бастап ағылшын тілінде жүргізіле бастады. Драмалық жанрдың ерекше түрі — «моролитенің» пайда болуы да мәдени өмірдегі ерекше уақиғалардың бірі болды. Онда ізгілік пен зұлымдық сияқты бір-біріне кереғар қасиеттер кеңінен көрініс тапты. Моралиттердің басты кейіпкерлері — Махаббат, Шыдамдылық, Даналық, Жағымпаздық, Сарандық сияқты адам бойындағы қасиеттерді шындық тұрғысынан бейнелей білді. </vt:lpstr>
      <vt:lpstr>Қала мәдениетінің даму процесінің тереңдей түскендігін қалаларда шіркеулік емес мектептердің ашыла бастағандығынан аңғаруға болады. Бұл әрі игілікті, әрі мәнді мәдени құбылыс болып саналады, өйткені бүл мектептер материалдық жағынан шіркеуден тәуелсіз болды. Мектеп мұғалімдері оқушылылардан түсетін қаржының есебінен жалақы алып тұрды. Ең бастысы — дәл осындай қала мектептерінің көбеюі қала халқының сауаттылығын арттыру мәселесін шешуге айтарлықтай ықпал жасады. XII ғ. шіркеуден тәуелсіз дәл осындай мектептердің негізін қалаған әрі философ, әрі діндар, әрі ақын Петр Абеляр Францияның ең беделді магистрі болып саналды. Оның диалектикалық логиканың келелі мәселелерін қамтыған «Иә және жоқ» атты шығармасы өз заманының тамаша туындыларының бірі болды. Петр Абелярдың тартымды, әрі қызықты дәрістері көшпілік көңілінен щықты, өйткені онда ғылымның атқаратьш рөлі сияқты келелі мәселелер көтеріліп отырды. Орта ғасырлар мәдениетінде Византия мәдениеті ерекше орын алады, өйткені ол Еуропалық мәдениеттің, яғни христиан дінінің үстемдігі Батыс пен Шығыс Еуропаны өзара жақындастырып, біріктіре түсті. Шындығында да дін тіпті көне заманда да дәл орта ғасырлардағыдай құдіретті күшке айналған жоқ. Сөйтіп, Еуропада христиан діні түпкілікті салтанат құрды. Бұл тарихи кезеңде дін тек философия ғана емес, сонымен қатар құқық жүйесіне де, саяси доктринаға да, моральдық ілімге де айналды. Византия мәдениетінің шоқтығы өте биік болды, олай болатын себебі, византиялықтар Батыс Еуропаға қарағанда көне мәдени дәстүрлерге ерте ден қойды, олар Грекия мен Рим мәдениетін жалғастырушы — мирасқорлар болды. «Екінші Рим» аталған Константинополь қаласында альш құрылыстар қанат жайды. Солардың бірі — өз заманындағы теңдесі жоқ ғимарат — София ғибадатханасы еді. Оның қабырғалары түрлі-түсті мозаикалармен безендіріліп, төбесіне көз тартарлық әсем күмбез орнатылды. 1453 ж. Византияны түріктердің жаулап алуына қарамастан, Византия мәдениеті өзінің өміршеңдігін көрсетіп, дүниежүзілік мәдениетке өз ықпалын тигізді. Оның мәдени дәстүрлері Италия, Румыния, Сербия, Ежелгі Русьте, Болгария және т.б. мемлекеттер топырағында қайта түлеп, жаңа арнаға түсті. Византия Шығыс мәдениетінің де, Батыс мәдениетінің де тамаша үлгілерін өз бойына сіңіре білді. Атап айтқанда, Шығыстың абстрактылық өрнегі мен Батыс Римнің әшекейлік динамикалық өрнегімен Батыс Римнің (бірінші Римнің) сақталып қалған мәдени мол мұраларын, сәулет өнерінің жаңа туындылары мен мозаикалық өнердің жетістіктерін, Сирия көркем мектебінің көріністік әсерлігін, Иран өнерінің әшекейлік нәзіктігі мен бейнелеу қуаттылығын және эллинизмнің адамзатты ізгілікке бастайтын барлық ізденістерін өз бойына сіңіре білді. Міне, сондықтан да болар, Батыс Еуропа мәдениеті ғасырлар бойы византиялықтардың мәдени бай мұраларынан сусындай отырып, оларды өздерінің мәдени бастауларында үлгі етті. Бүкіл орта ғасырлар дәуірінің өн бойында алыста жатқан ұлан-ғайыр империяның мәдени жетістіктері мен мұндалап, ғажайьш сұлулығымен өзіне тартатын да тұратын.</vt:lpstr>
      <vt:lpstr>Ұлы Карл өз империясының құдіретін арттыруда Византияның мәдени үлгілеріне көз тігіп, ұлы арманның діңгегі деп санаса, Германия императорлары да одан қалыспауға тырысты. Бір айта кететін жәйт, дін ортақтастығының, яғни провославие дінінде болудың арқасында Батыс Еуропа елдеріне қарағанда Шығыс Еуропа елдері Византиямен тығыз мәдени байланыстар орнатуға ерекше мүмкіндіктер алды. Шығыс Еуропа мемлекеттері өздерінің ұлттық мәдениетін жандандыруда Византия сияқты озық елдерге еліктеуге ешбір арланған жоқ, қайта бұл өнер ордасының атақты мүсіншілерін, сәулетшілерін, суретшілерін өздеріне шақырумен қатар, византиялықтардың қолынан шыққан тамаша өнер туындыларын өз елдеріне әкеліп отырды. Тіпті, батыс еуропалықтардың Константинополъ шеберханаларында жасалған шіркеу есіктеріне деген сұраныстары өте күшті болды. 988 ж. христиан дінін қабылдаған Русьте храмдар салу мен оларды әшекейлеу ісінде византиялық сәулетшілер мен суретшілерді үнемі пайдаланып отырған. Кейбір мәдени ескерткіштер ел мен дәуірдің тынысын бойына сіңірсе, кейбірінің Шығыс мәдениетінің кәусәр бұлағынан сусындағаны беп-белгілі болып тұрады. Ойымыз дәлелді болу үшін, XII ғ. неміс шеберінің қольшан шыққан, сүйектен жасалған орта ғасырлық ойын дойбыларына бір сәт көз салайықшы. Бұл дойбыда ағаш басына шығып, жеміс жинап отырған адам бейнеленген, оның төменгі жағында бір ақ, бір қара тышқан ағаштың тамырларын кеміріп жатыр.Осы бір дүниедегі адамдардың өмір тіршілігін аңдар мен өсімдіктердің кескіндерімен ісмерлікпен толтырьш, олардың ғажайып үйлесімділігін нақтылы көрсету арқылы, сәндік әуен жасаған осы бір неміс шеберінің табиғи дарынына қалай таң қалмаймыз? Шындығында да, бұл қолөнер туындысьның мазмұны — шығыстық аңызға негізделген, өйткені ағаш — өмір символы, тышқандар — күн мен түн, яғни өмірді аямай қысқартушы уақыт. Осылайша, ойыншының өзі де жер бетіндегі өмірдің өткінші екендігін ортағасырлық адамның есіне салған. Қайта өрлеу дәуірінің бесігі болған, еркіндік сүйгіш Италия елінің мәдениеті де біртүтас романдық ағымда кеңінен көрініс тапты. Осы дәуірдің өзіне тән қалыптасқан тарихи процестер Италия өнерінде де барған сайьн айқындала түсті. Оған дәлел — XI ғ. басында Флоренцияда салынған Сан-Миньято шіркеуі. Өте аумақты етіп салынған бұл алып ғимарат ағаштан қапталған және үш қырлы базилика өзінің жалпы қүрылысымен ерте замандардағы христиандық ғимараттарды еске түсіреді. Бірақ осы бір сәулетті ескерткіштің тіп-тік болып аспанға созылған фасады болашаққа да меңзейтін сияқты. Романдық дәуірде аса ірі экономикалық және көркемдік өнер орталығы болған Пиза қаласының сыртындағы көк майсалы кең алқапқа салынған «Құлап бара жатқан мұнара» мен баптистерий (шоқындыратын жер) ансамблі де романдық құрылыстар сияқты аса айбынды, әрі орасан зор болғанына қарамастан өздерінің жеңіл де, әсем бейнесімен жаңаша көрініс тапқан. Демек, романдық өнердің мәні, оның идеялық және эстетикалық ұмтылысы сұсты айбындық, аскетизм, жасанды шарттылық, қүдайға соқыр сезіммен табыну сияқты ұғымдармен шектелмейтін сияқты. Олай болса, өз дәуірінің тыныс-тіршілігін айқындайтын бұл өнер саласында өткен мұра мен қазіргіні қабылдаумен қатар болашақтың өркендері де кеңінен көрініс тапқан.  </vt:lpstr>
      <vt:lpstr>Шамамен 1000 ж. бастап готикалық стиль туындағанға дейін үстемдік еткен романдық стиль — ортағасырлық Еуропаның өзіндік бет-бейнесімен, өзіндік тәуелсіздігімен ерекшеленетін көркемдік стиль болып саналады және ол варварлық тайпалардың көркемдік мәдениетінің негізінде қальштасты. Екінші мың-жылдықтың басында Еуропалық өнердің христаандық негізінен нәр алған романдық өнер мұрасында сәулетшілік өнер жетекші рөл атқарды, ал осы бір қасиетті өнер саласының римдік, дәлірек айтқанда гректік базиликалардың (патша сарайларының) идеяларын өз бойына жинақтай білуі — оны одан әрі асқақтатып, асқар шыңға шығарды. XIX ғ. өмір сүрген француз сәулетшісі О. Роденнің сөзімен айтқанда «Романдық сәулет өнері адам өмірінің бірқалыптылығын, түрақтылығын паш ететін, үнсіздігімен адамның мысын басып, оны табындыра білді». Қалалардың гүлденуі мен қоғамдық қарым-қатынастардың жетілуі нәтижесінде өнер саласында жаңа бағыт — готикалық стиль пайда бодды. XII—XVI ғ. Еуропа еддерінде үстемдік ет-кен бүл жаңа стиль діни сарьшдағы сәулет, мүсін өнерімен, сәндік-қолданбалы өнермен тығыз байланыста қалыптасты. Сәулет өнері саласьнда 1140 ж. шамасында Францияда пайда болған готикалық (гот тайпаларының атымен аталған) кейіннен Батыс Еуропа елдерінде кеңінен тарап, XV ғ. дейін, ал Еуропа-ның кейбір жерлерінде XVI ғ. дейін үстемдік етті. Романдық стильде салынған ғимараттар өзінің аумағымен, салмақтылы-ғымен ерекшеленетін болса, готикалық стильмен салынған шіркеулер өзінің альш асқақтығымен, әрі әсемдігімен таң қал-дырады. Бас айналдырарлықтай биік етіп салынған бүл тамаша ғимараттарының әдемі күмбездері, аса үлкен терезелері бірден көзге түсіп, көрген адамға нұрлы дүниедей әсер қалдыратын. Сондықтан да болар, олар «Сансыз күмбездер», «аса үлкен терезелер», «бітісе қайнасқан», «бірін-бірі қуаланған күмбездер» деген теңеулерге ие болды. Үш ғасыр бойы Францияда салтанат құрған готикалық өнер үш кезеңді басынан кешірді. Бірінші кезең — алғашқы готика — XII ғ. соңғы үшінші бөлігі мен бастапқы ширегін, ал екінші кезең — кемелденген готика немесе жоғары дамыған готика XIII ғ. 20 ж. соңына дейін созылса, үшінші «нұрлы готика» немесе «жалындаған готика» деп аталған соңғы кезеңі XIV—XV ғ. аралығын қамтиды. XIII ғ. аяғьнан бастап еуропалықтардың қалалық өміріне берік орныққан готикалық стильдің түп-тамыры ғасырлармен мьщдаған жылдардың түңғиығында жатқан өнердің таңғажайьш жетістіктерінде жатыр. Римдіктер өте шеберлікпен пайдалана білген арқа, күмбез және тағы да басқа сәулетшілік өнер түрлері осы бір тарихи кезеңде орта ғасырлық құрылыс өнерінің негізіне айналды.    </vt:lpstr>
      <vt:lpstr>12. ИТАЛИЯ РЕНЕССАНСЫНЫҢ МӘДЕНИЕТІ        Қайта жаңғыру мәдениеті (Ренессанс) деп аталатын алғашқы буржуазиялық мәдениет – XIVғ. аяғында XVғ. басында Еуропада, оның ішінде Италияда қалыптасты. Бұл мәдени төңкеріс Венециядан басталып, бүкіл Италияны қамтыды. Қайта жаңғыру дәуірін Еуропаның көптеген мемлекеттері, атап айтқанда: Франция, Испания, Нидерланды, Польша, Чехия, Венгрия, Англия, Балқан елдері және т.б. бастарынан кешірді. Бұл кезеңде итальян қоғамы Грекия мен Римнің көне мәдениетіне ерекше мән беріп, көне мәдени мұраларды жаңғыртумен қызу айналыса бастады. Тұңғыш рет  Еуропа діни идеялар негізінде емес, жалпы адамзаттық гуманистік идеялар рухында бірігуге мүмкіндік алды. Бұл дәуір адамзат тарихындағы сындарлы заман болды. Еуропа бастан кешірген бұл өтпелі кезең – қоғамдық-саяси және мәдени өмірде елеулі орын алды: экономика саласында – бұл географиялық ашулар заманы мен капиталдың алғашқы қорлану заманы, отарларды жыртқыштықпен бөліп, басып алынған халықтарды айуандықпен тонау заманы, отаршылдық соғыстар заманы болды. Саясат саласында – тәуелсіздік үшін күрес заманы болды. “Қайта жаңғыру” термині осы дәуірдің белгілі суретшісі, сәулетшісі және өнер тарихының асқан білгірі Джордане Базари (1512-1574) өзінің “Жизне описание наиболее знаменитых живописцев, ваятелей и зодчих” (XVIғ.) деген еңбегінде алғаш рет қолданған. Демек, бұл терминнің мағынасы – көне заман мәдениетін жаңғырту болып табылады. Ал одан кейін, дәлірек айтқанда, XVIIIғ. бастап Италиялық жаңғыру дәуірі адамның қайта жаңғыруы және гуманизм дәуірі деп сипатталады. Х1У-ХУ ғ. Италия мәдениетін былай сипаттаудың тамыры да осы дәуірде жатқандығын атап өткен дұрыс сияқты, өйткені тұңғыш рет “адам” табиғаты, “адамгершілік” деген ұғымдарды енгізген осы дәуірдің алыптары Леонардо Бруни мен Колюччо Салютати болатын. Тереңірек үңіліп қарайтын болсақ, “гуманизм” латынның “адамгершілік” деген сөзінен шыққан. Бұл терминді “жаңа адамдар” (гуманистер) енгізген. Олардың ойынша, гуманизм бүкіл адамзат баласы тудырған мол мәдени мұраларды құныға оқып, зерттеп-білуге ұмтылу болып табылады. Олай болса Қайта Жаңғыру заманының басты жаңалығы – ғасырлар қойнауына көз жүгіртіп, өткен замандардағы көне мәдени мұраларды қайта жаңғырту болып табылады. Белгілі ғалым – гуманист, Леонардо Бруни (1370-1444 ж.) “гуманизмді” адамның өмірі мен әдет-ғұрып, салт-дәстүрлеріне қатысты дүниелерді танып-білумен және адамды рухани жағынан жетілдіріп, оны әсемдікке, ізгілікке баулитын жағдайларды ғылыми тұрғыдан зерттеп білу деп түсінді. Оған поэзия, грамматика, риторика, тарих, философия, музыка және т.б. жатқызды. Сөйтіп, көне мәдениет құндылықтарын игеруде басты рөлді гуманитарлық ғылымдар атқарды деп есептелдіБұл кезеңде қоғамды мәдени тұрғыдан қайта құруды мақсат еткен білімді, рухани байлығы мол Еуропа интеллигенциясының қалыптасу процесі басталды.  Қайта жаңғыру мәдениетінің өзіндік сипатына тоқтала кетсек, олар: гуманизм, антроцентризм, орта ғасырлық христиандық дәстүрлерді нәрлендіру көне мәдени мұраларды қайта жаңғырту және дүниеге жаңа көзқарас болып табылады.   </vt:lpstr>
      <vt:lpstr>Қайта жаңғыру мәдениеті төрт кезеңге бөлінеді. Жоғарыда көрсетілген белгілер енді ғана біліне бастаған кезең “проторенессанс” (қайта жаңғыру қарсаңы) деп аталады. Екі ғасырға созылған бұл тарихи кезеңнің әр ғасыры (XIIIғ. дученто, XIVғ.-треченто деп аталады) тамаша дарынды адамдарды өнер сақнасына шығарды. Солардың бірі – Қайта жааңғыру мәдениетінің бастауында болған ұлы Данте Алигьери (1265-1321ж.). ұлы даранның қыл қаламынан шықққан атақты комедияларының кереметтігі соншалық, оның талантына бас иген ұрпақтары бұл туындының “Құдіретті комедия” деп атады. Данте, Франческо Петрарка (1304-1374) және Джованни Бокаччо (1313-1375ж.) қайта өрлеу (жаңғыру) дәуірінің дарынды өнер қайраткерлері және итальян негізін қалаушылар болды.  Олардың шығармалары дүниежүзілік әдебиетке қосылған тамаша туындылар қатарынан орын алды. Қайта Жаңғыру кезеңінің мәдени дәстүрлері, оның өзіне ғана тән ерекшеліктері айқындала бастаған кезең – ХУ ғасыр, яғни  “”Бастапқы Қайта Жаңғыру дәуірі (кватроченто) деп атаймыз. Ал Италия мәдениеті идеялары мен принциптерінің гүлденген кезеңі және оның құлдырау қарсаңын – “Кемелденген жаңғыру кезеңі” (Чинквеченто) деп атаймыз. Бұл дәуір ХУ1 ғасырды қамтиды. Қайта Жаңғыру мәдениетінің басты назары адам тұлғасына аударылды. Адам бойындағы ізгі қасиеттерді жан-жақты көрсету арқылы оны биік дәрежеге көтеру және оның ар-намысын, абыройын қорғау – басты орынға қойылды. Міне, сондықтан болар, шынайы гуманизм адамның бостандық алуға, бақытты болуға, өз қабілетін дамытуға құқығы бар екендігін жариялады, адамдар арасындағы қарым-қатынаста теңдік, әділдік, адамды сүю және адамгершілік принциптерін жақтады.  Ерекше атап өтетін бір жайт, Қайта Жаңғыру заманының гуманизмі адамды дін бұғауынан босатуға бағытталды яғни дін мен шіркеу ықпалын әлсіретуге барынша күш салды. Табиғи байлықтардың тапшылығы және тағы да басқа  жағдайларға байланысты  Италия басқа мемлекеттермен сауда-саттық жасауға ерекше мән берді. Италия қалалары  Батыс елдеріменде, мұсылман елдеріменде сауда-саттық жасады. Мұның өзі ел экономикасының одан әрі дамып, қала мәдениетінің  гүлденуіне әкеліп соқты, ал қала мәдениетінің ықпалымен “жаңа адамдар” қалыптасты. Қайта Жаңғыру дәуірінде өнер салаларының ішінде сурет салу және т.б. ұдайы даму үстінде болды. Шындығындада, дүниені танып-білумен қатар оны шынайы жеткізе білуде суретшілердің мүмкіндіктері мол, олай болса олардың дүниетанымдық мақсаттарды шешудегі белсенділігінің сыры да осында болса керек. Ал бұл жағдай итальяндық Қайта жаңғыру дәуірінің көркемдік сипатта болуына тікелей әсер етті. Қайта Жаңғыру дәуірі мәдениетінің өкілдерінің ішінде сол дәуірдің тынысын терең сезінген , сол бір аласапыран кезең мен жарық дүниенің  әсемдігін, адамның жан-дүниесін өнер туындылары арқылы бере білген алып тұлғалар болған. Солардың бірі - өнер алыбы Леонардо да Винчи (1456-1519 жж.) Өз заманында ол айналыспаған  ғылым мен білімнің, мәдениет пен өнердің бірде-бір саласы болмаған. Ол- әрі мүсінші, әрі суретші, әрі математик, әрі инженер, әрі геолог, әрі философ, әрі ақын, әрі физик  т.б. болды.</vt:lpstr>
      <vt:lpstr>Сегіз қырлы, бір сырлы Леонардо да Винчи ұшу аппаратының қанатының, токарь станогінің  жобаларын жасады.  Деонардо да Винчи соным ен қатар ғылымның  әр саласына байланысты жазылған әр тақырыптағы ғылыми трактаттардың авторы. Леонардоның  керемет ұлы туындысы  және барлық замандардағы  ең ғаламат суреттерінің бірі – “Құпия жиын”. Дүниені дүр сілкіндірген, бұл күндері  Париждегі  Лувр  музейінің  інжу-маржаны болып отырған “Мона Лиза” -  Джоконда туындысы ғасырлар бойы көрген адамды таң қалдырып келеді. Леоандо “Джокондоны” салуда салуда ұзақ еңбектенді, қажымай-талмай жетілдіре түсудің нәтижесінде артына баға жетпес  асыл мұра қалдырды. Осы орайдағы өнер тарихындағы ұлылардың бірі – Рафаэль  Санти (1483-1520 жж) нағыз кемелді  шағында – 37 жасында  қайтыс болғанына қарамастан артына мәңгілік өшпес мұра қалдырды. Оның  «Сикст мадоннасы» еуропалықтар үшін өте қасиетті дүние. Рафаэль өзінің әйгілі болған шығармалары «Афины мектебі», «Парнас» т.б. гуманизм  идеяларын кеңінен насихаттап адамның әлі де ашыла қоймаған рухани мүмкіндіктерін ашып көрсетуге тырысты. Адамзат қоғамына мәңгілік рухани азық болған шығармалардың авторы, тасқа тіл бітірген  теңдесі жоқ мүсінші, тамаша қыл қалам шебері, сәулет өнерінің сарбазы, өнердің қай саласының болсын майталманы – атақты Микеланджелоның атақты мүсіндері – «Давид», «Моисей», «Бұғаудағы құл»,  т.б. суреттерінде қасірет шеккен халықтың қилы тағдыры, оның азаттық үшін күресі, ана жүрегі, ана махаббаты, сәулелі болашақ пен өмірдің сан-салалы көріністері нанымды берілген. Қайта жаңғыру дәуірі – мәдениет пен өнер және ғылым тарихындағы ұлы бетбұрыс кезең болды. Үш ғасырдан астам уақыт ішінде Еуропаның көптеген бұрын –соңды болып көрмеген гүлдену, мәдени қозғалыс басталды. Орта ғасырлар мәдениетінің  мән-мағынасын сәулет өнері көрсететін болса, Қайта Жаңғыру дәуірінде живопистік туындылар (суреттер) басым болды. Дін өктемдігінен, оның құрсауынан босанудың арқасында өмірдің сан-саласын тұтас көрсететін, адамды рухани жағынан толық қанағаттандыратын шығармалар дүниеге келді. Бұл дәуірде адамның бұл дүниедегі алатын орны  жан-жақты көрсетілді. Ренессанс мәдениетінің негізінде жаңа заманда еуропалық адам қазіргі өркениетке қарай шешуші қадам жасады. Осындай ұлы мәдени бастамалардың жаршысы болған Италия елінде, алғаш рет католиктік реакция басталып, гуманистік қозғалыстың  өкілдері шіркеу тарапынан  қуғынға ұшырады. ХУ1 ғасырдың 40-шы жылдары инквизиция  басталды. Дүниежүзілік мәдениет тарихындағы үлкен тарихи белес – Қайта жаңғыру дәуірі аяқталды. “Қайта жаңғыруды” барлық өркениетті халықтар өз бастарынан өткізген. Ренессанс тек қана Батыс Еуропа халықтарына ғана тән мәдени құбылыс деген көзқарастың мүлдем қате екендігін мәдени-тарихи деректер жоққа шығарып отыр, өйткені Үнділер Ренессансы XVI-XVIIғ. болса, Кіндік Азиядағы бұл мәдени өрлеу X-XVғ. қамтиды. Демек, мәдени дамудың шегі жоқ, оның арнасы да кең, әрбір ұлттың дүниежүзілік мәдениетке қосар үлесі,  одан алар өзіндік орны бар. Олай болса, “Қайта жаңғыру” мәдениеті тек ежелгі мәдениетке мирасқорлық, ұмытылған өркениет мұраларының игі дәстүрлерін қайта жандандыру, өткен үлгілерді қайталу ғана емес, қайта сол көне және кейінгі рухани қорлар тоғысынан қуат алып, тыңнан бой түзеу, гүлдену.      </vt:lpstr>
      <vt:lpstr>13. ЖАҢА ЗАМАН МӘДЕНИЕТІ                 Еуропа елдерінің мәдени-тарихи дамуындағы басты кезең – Реформация дәуірі болып саналады. Реформация – XVIғ. алғашқы ширегінде неміс елінің топырағында дүниеге келген діни-идеологиялық және әлеуметтік-саяси қозғалыс. Ол католиктік бағыт түрінде қалыптасқан христиан дінінің кейбір қағидаларын қайта қарап жаңғыртуға бағытталған.      Реформацияның басталуы – “Қайта жаңғыру” мәдениетінің соңғы кезеңімен сәйкес келеді. Демек, бұл діни қозғалыс адамзат баласы басынан кешірген прогрессивтік төңкерістердің ішіндегі ең ұлы мәдени төңкеріс – “Қайта жаңғыру” дәуірінің заңды жалғасы болып саналады. Ал осы екі мәдени-діни қозғалыстардың арасында заман ағымынан, рухани қажеттіліктен туған байланыс та, қарама-қайшылықта бар, өйткені Қайта жаңғыру дәуірінің тарихи маңызы – гуманизм идеологиясымен, гуманизм идеяларымен таразыланады. “Бірінші буржуазиялық революция” деген атаққа ие болған діни қозғалыстың дем берушісі – Витенберг университетінің профессоры, Августин шіркеуінің монахы Мартин Лютер. Дін саласындағы түбегейлі өзгерістер, яғни реформалар жолындағы бұл қозғалыс католиктік шіркеуді қайта құруға, діни салт-жоралар үшін төленетін шамадан тыс мөлшердегі салықтарға тыйым салуға, христиан дінінің қарама-қайшылықтарға толы қағидаларын алып тастауға бағытталды. Демек, бұл қозғалыстың нәтижесінде жаңа шіркеу және жаңа діни қағидаларға негізделген христиан дінінің “протестантизм” деп аталатын мүлде жаңа бағыты қалыптасты. Реформацияны одан ары түбегейлі жалғастыруға бағыт алғандардың бірі – Ж.Кальвин (1509-1562ж.) протестантизмнің беделді ағымының негізін  қалады. Жаңадан қалыптасқан “кальвинизм” ағымы христиан дініне табыну мен шоқыну рәсімдерін одан әрі жеңілдетті, шіркеуді жеке саяси күшке айналдыру мақсатында оны мемлекеттен бөлді және шіркеуге республикалық сипат (шіркеу басшыларының сайланып тағайындалуы) берді.  </vt:lpstr>
      <vt:lpstr>ХХ ҒАСЫР МӘДЕНИЕТІ               Адамзат тарихында XX ғасыр мәдениетінің алатын орны ерекше. өйткені, бұл кезең тарихи оқиғаларға, қантөгіс соғыстарға, сан-қилы дағдарыстарға толы сындарлы заман болды. Ғылым мен техниканың қарышты қадамы, жарқын болашаққа деген сенім өркениетті дамыған елдерде біртұтас жалпы адамзаттық мәдениеттің дамып, қалыптасуына әсерін тигізбей қойған жоқ. Ғасыр аяғында планетамызда парасаттылық пен ізгіліктің кеңінен өріс алуы жалпы адамзаттық мәдениеттің дамуына және оның ұлттық түрлерінің нәрленуіне, олардың өзара қарым-қатынастарының жаңа арнаға түсуіне ерекше әсер етті.  Міне осы жағдайларды ескере отырып,ХХ ғасыр мәдениеті дамуының басты бағыттары (ХХ ғасыр мәдениетінің қалыптасуының сабақтастығы мен дәстүрлері, қазіргі заман мәдениетінің тоқырауға ұшырауы мен одан шығу жолдары және бұл процестің түрлі мәдени концепцияларда көрініс табуы және т.б. мәселелері.)екіншісі, ХХ ғасыр мәдениетінің  жалпы адамзаттық және ұлттық сипаты (жалпы адамзат мәдениеті қалыптасуының  басты себептері және оның құндылықтары, жалпы адамзаттық және ұлттық диалектика және т.б.) Бүгінгі таңда дүниежүзінде 200 мемлекетке жетіп, мыңдаған халықтарға бөлінген, саны жағынан 6 млрд. жеткен адамзат баласы 2 млн. жуық өсімдіктер мен жануарлардың бір түрі ғана. Адам баласы өмір сүргеннен бастап мыңға жуық ұрпақ ауыстырған екен осынша халықтың ішінде екі адамның бір-біріне мүлде ұқсас болмай, өзіндк қайталанбас ерекшеліктерінің болуы да таң қаларлық жайт. Адамзат тіршілігінің түрлері мен тәсілдерінің үлгілерінің терең өзгеріске ұшырауына байланысты ұлы әлеуметтік революция жүзеге асты. Оған дәлел ретінде, XX ғ. дүниежүзілік көлемде дәстүрлі қоғамға тән “жеке еңбек етуден” – жалданып еңбек етуге коллективте (ұжымда)  еңбек ету және бақылау арқылы еңбек етуге көшу жүзеге асырылды. Жаппай урбанизация жағдайында адамдардың өмірді, қоршаған ортаны қабылдау тәсілдері мен түрлері өзгерді, халықтың өмір салты адам айтқысыз өзгерістерге ұшырады. XX ғ-да адамның мәдени құндылықтарды игеру бағытында, жалпы адамзаттық біртұтас негіздердің қалыптасуында айтарлықтай өзгерістер болды, ал олар өз кезегінде жанұяға деген көзқарастың өзгеруіне, адамның жан-жақты қалыптасуына айтарлықтай әсер ететін алғашқы әлеуметтік ұжымға тікелей байланысты болды. Дәстүрлі неке институты өзгеріп, жаңа жанұя мүлде жаңаша мазмұнға ие болды  Мәдениеттің біртұтас дамуы – қарама-қайшылықтарға толы процесс болды. XX ғ. дүниежүзілік мәдениеттің қалыптасуына ұлттық мәдениеттердің өркендеуі жолындағы қуатты қозғалыстарымен қабаттас келді. Қазіргі кезеңде мәдениетке “еуроцентристік көзқарастың” шектеулі екендігіне көзімізді жеткізіп отырмыз. “Техногендік еуропа мәдениеті” ерекше дәріптеліп оны ұлттық және аймақтық мәдениеттерге негіз етіп көрсетілді.</vt:lpstr>
      <vt:lpstr>Дамыған елдердің алғашқы қатарынан нарықтық экономикасы мен кәсіпкерлік қызметі шарықтап дамыған елдер орын алған. Олардың өзі екі топқа бөлінген.Біріншісіне-Ұлыбритания мен Канада жатады. Бұл елдер мәдениетінде индивидуализм үстемдігі айқын байқалады.Индивидуалистік мәдени  дәстүрде адамдарынан тысқары, жеке әрекет еткенді қалайды.Ең бірінші кезекте жеңіске бағдар алу , алға қойған мақсатқа жету және ол мақсат жолында кездесетін бәсекеге, қиындықтарға төтеп беру басты орынға қойылады. Екінші топқа- Швеция мен Жапония сияқты мемлекеттер жатқызылған. Скандинавия кәсіпкерлері коллективтік іс-қимылды- табыстың басты көзі деп санайды.Жапония мемлекеті-нің жетістіктері мәдени дамудың ұлттық түрлеріне негізделген. Жапондықтардың мәдениеті, олардың еңбек саласында демократиялық басқару тәсіліне бой ұрғандығын байқатады. Жапонияда өнімнің сапалылығы жолындағы күреске жұмысшыларды кеңінен тарту мақсатында арнайы “сапа үйірмелері”ұйымдастырылды.Жапондықтар екі моральдық-құндылықтар-ризашылық парызы мен адалдық парызының рухында бала  кезінен-ақ тәрбиеленген.Қытай мәдениетіне оптимистік дүниетаным, өмір мен өлімге табиғи тұрғыдан қарау тән.Барлығы-ортақ дүние, ортақ тылсым. Бұл- философиялық даналық.ХХ ғасырдың ұлы ойшылы  А.Швейцер технократтық  мәдениеттен бас тартып,  дамудың ең жоғарғы сатысына көшу қажеттігі туралы ойға келді.ХХ ғасырдың дүбірлі оқиғалары, қантөгіс қырғиқабақсоғыстар, экологиялық апаттар  және т.б. негізінде ғылым “технократизм мен технократтық ғылым”-мәдениетті идеялардың құрбандығына,  рухани және сезімдік ақыл-ой қысымына, жалпы мәдеиеттің тоқырауынаәкелді деген қорытындыға келді. Ұлы ойшыл жаңа жалпы адамзаттық мәдениеттің тағдыры үшін “өмірді қастерлеу” принципін ұсынды.Бұл принцип-мәдениетті дамытудың үлгісінен жалпы адамзаттық құндылықтарға негізделген мүлде жаңаша даму бағытына көшуге меңзейді. Ал  бұл жол ізгілік жолы, адамдарды жарқын болашаққа апарар даналық жолы.   </vt:lpstr>
      <vt:lpstr>14.ҚАЗАҚ МӘДЕНИЕТІНІҢ БАСТАУЛАРЫ           Қазақтар – Қазақстан Республикасының негізгі тұрғындары, әлемдегі жалпы саны 13 млн-нан асады, исламдық суперөркениеттің солтүстік шығыс жағын мекендейді, діні жағынан ханифиттік мағынадағы мұсылман суниттер, Алтай тіл бірлестігінің түрік тобының қыпшақ топтамасына жатады. Бұл мәдениетті түсіну мақсатында алдымен оны кеңістік өрісі мен уақыт ағымында қарастырып, кейін қазақ мәдениетінің типтік ерекшеліктерін анықтайық. Қазақ мәдениеті еуразиялық Ұлы дала көшпелілерінің мұрагері болып табылады. Сондықтан осы ұлттық мәдениетті талдауды номадалық (көшпелілік) өркениет ерекшеліктерінен бастайық. Әрбір ұлттық мәдениет бос кеңістікте емес, адамдандырылған қоршаған ортада әрекет етеді. Мәдени кеңістік оқшау, мәңгіге берілген енші емес. Ол тарихи ағынның өрісі болып табылады. Мәдени кеңістіктің маңызды қасиеті – оның тылсымдық сипаты. Мысалы, “ата қоныс” ұғымы көшпелілер үшін қасиетті, ол өз жерінің тұтастығының кепілі және көршілес жатқан мекендерге де қол сұғуға болмайтытдығын мойындайды. Қауымдық қатынас мекендер егемендігінен туады. Ата қоныстың әрбір жағрафиялық белгілері халық санасында киелі жерлер деп есептелінеді, яғни қоршаған орта киелі таулардан, өзен-көлдерден, аңғарлар мен төбелерден, аруақтар жататын молалардан т.б. тұрады. Олардың қасиеттілігі аңыз-әпсаналарда, жырлар мен көсемсөздерде болашақ ұрпақтарға мұра ретінде қалдырылған. Белгілі бір парасаттылық, ізгілік, ұстамдылық, интуициялық жоғары қабілеттері жоқ адамдар қатал далада өмір сүре алмас еді. Кеңістікте үйлесімді мәдениетте адам мен табиғаттың арасында “қытай қорғаны” тұрған жоқ. Керісінше, мәдениет олардың арасындағы нәзік үндестікті (гармонияны) білдіретін дәнекер қызметін атқарады. Қазақтың төл мәдениетінде экололгиялық мәселе әдептіліктік жүйесіндігі обал және сауап деген ұғымдармен тікелей байланыстырылды. Табиғат аясындағы мәдениетті қатып-семіп қалған, өзгеріссіз әлем дейтін пікірлер де әдебиетте жиі кездеседі. Алайда, бұл осы мәдениетке тынымсыз қозғалыс тән екендігін аңғармаудан туады. Шексіз далада бір орында тоқталып қалу көшпелілік тіршілікке сәйкес келмейді. Ол мезгілдік, вегитациялық заңдылықтарға бағынып, қозғалыс шеңберінен шықпайды. Әрине бұл қозғалыс негізінен қайталанбалы, тұрақты сипатта болады. Қуаң даланы игеру табиғатты өзгертуге емес, қайта оның ажырамас бір бөлігіне айналуға бағытталған. Яғни, адам табиғат құбылыстарына тәуелді болып қалады.</vt:lpstr>
      <vt:lpstr>Біздің заманымыздан бұрынғы 5 мың жылдықта басталған неолит тас құралдарын барынша пайдаланған дәуір болды. Бұл кезде еңбек құралдары  жетілдіріліп, жаңадан бұрғылау, тастарды тегістеу, ағашты арамен кесу сияқты жаңа технологиялық әдістер қолданылған. Қиын өңделетін тастар бірте-бірте тұрмысқа, шаруашылыққа пайдаланылды, тас балталар, кетпендер, келілер, дән үккіштер, келсаптар жасала бастады. Неолит дәуірінде Қазақстан жерінде кен кәсібі мен тоқымашылықтың бастамалары дүниеге келген. Сонымен қатар керамикалық ыдыс жасау іске аса бастады. Әлеуметтік жағынан алғанда неолит дәуірі аналық рулық қауым дәуірі еді. Онда бірігіп еңбек ету және өндіріс құрал-жабдықтарына ортақ меншік үстем болды. Осы кезде тайпа бірлестіктері құрылды. Тайпалар туыстық жағына және шаруашылықтың түріне қарай құрылды. Ежелгі қазақ жеріндегі тайпалар аңшылықпен, балық аулаумен, өсімдіктерді жинаумен шұғылданған. Кейініректе олар мал өсірумен , егіншілікпен және кен өнеркәсібімен шұғылдана бастады.Сөйтіп, өндіруші шаруашылық пайда болды. Бұл өндіруші шаруашылық табиғаттың дайын өнімдерін иемдену орнына – жиын-терін мен аң аулаудың орнына келді.Қазіргі уақытта Қазақстан жерінде 600-дей ескерткіш қалдықтары сақталған. Біздің заманымыздан бұрынғы екі мың жылдықта ежелгі Қазақстан аумағында мал және егіншілік шаруашылығымен қоса металл өңдеу кәсібі дами бастады. Мұның өзі Қазақстан жеріндегі әлеуметтік-экономикалық жағдайларды өзгертуге жол ашты. Мал өсіруші тайпалар ірі және қуатты бірлестіктер құрды. Бұлардың арасында әр түрлі себептермен келіспеушіліктер болып, қарулы қақтығыстар да орын алды. Қару енді жабайы аңдарды аулау үшін ғана емес, сонымен қатар тайпалардың соқтығыстарына да жиі қолданылатын болды. Қару жасау бірте-бірте металл өңдеудің дербес саласына айналды.Б.з.б. 2 мың жылдықтың ортасында Қазақстан тайпалары қола заттарын жасауды меңгерген. Қола - әр түрлі өлшемдегі мыс пен қалайынның, кейде сүрменің, күшаланың, қорғасынның қорытпасы. Мыспен салыстырғанда қола өте қатты және балқыту температурасы төмен, түсі алтын сияқты әдемі болып келеді. Ол еңбек құралдары мен қару жасау үшін қолданылатын негізгі шикізат болып табылды. Қазақстан жеріндегі ертедегі адамдар түсті металдар өңдеуге, әсіресе мал  өсіруге мықтап көңіл бөлген. Сөйтіп, б.з.б. 2 мың жылдықтың аяғында – I мың жылдықтың басында дала халықтары шаруашылықтың жаңа түрі -көшпелі мал шаруашылығына ауысады. </vt:lpstr>
      <vt:lpstr>Қола дәуірінде Сібірдің, Қазақстанның және Орта Азияның кең-байтақ далаларын тегі және тарихи тағдырының ортақтығы жағынан туыс тайпалар мекендеді. Бұл тайпалар бір үлгідегі, бір-біріне ұқсас мәдениет қалдырды. Олар қалдырған ескерткіштердің табылған жері Сібірдегі Ачинск қаласы маңындағы  Андронов селосының атымен ғылымда шартты түрде «Андронов мәдениеті» деп аталды. Андронов мәдениетінің негізгі орталықтарының бірі-Қазақстан Жері. Археологиялық деректерге қарағанда, Андронов мәдениеті дәуірінде халық-  тың басым көпшілігі отырықшылықта өмір сүрген. Өзендердің, көлдердің жағасындағы жайылымы мол жерлерге орналасқан патриархаттық отбасылардың үйлері мен үлкен жер төлелері болған. Олардың жанынан әр түрлі шаруашылық жайлар мен мал қамайтын орындар салынған. Өйткені, бұл кезде мал бағу кәсібі басымырақ еді. Тайпалар малшылық-егіншілікпен аралас шұғылданды. Андронов мәдениеті дәуірінде адамдар металдан еңбек құралдарын, қарулар және сәндік заттар жасауды жақсы білген. Олар түбі шығыңқы балталар, сағасында ойығы бар пышақтар, балға, шоттар, найзалар мен жебелердің өзгеше ұштары, білезіктер, айналар, моншақтар және әр түрлі ілмешектер, егінді оратын орақ, пішенді шабатын шалғы сияқты құралдарды өздері жасап күнделікті тұрмыста кеңінен қолданды. Андронов мәдениетінің алғашқы ескерткіштерін 1914 жылы А.Я. Тугаринов ашты. Содан бергі өткен уақыт ішінде Кеңес елінде, сонымен бірге Қазақстанда бұл мәдениетке қатысты орасан көп археологиялық материалдар жиналды. Андронов мәдениеті қола дәуірінің алғашқы кезеңін (б.з.б. XVIII-XVI ғасырлар) және орта кезеңін (б.з.б. XV-X ғасырлар) түгелдей қамтиды. Орталық Қазақстанда қола дәуірінің соңғы кезеңінде (б.з.б. X-VIII ғасырлар) Андронов мәдениетімен салыстырғанда анағұрлым жоғары Дәндібай-Беғазы мәдениеті болғанын білеміз. Ол Қарағанды қаласы маңындағы Дәндібай ауылында және Балқаштың солтүстік төңірегіндегі Беғазы қойнауында қола ескерткіштерінің алғашқы қазылған жеріне қарай аталған. Дәндібай-Беғазы мәдениеті Атасу өзенінен Ертіске дейінгі байтақ даладан табылған көптеген ескерткіштерімен сипатталынады. Олардың қатарына Ақсу-Аюлы-2, Ортау-2, Байбала-2, Бесоба, Бұғылы-3 кешендері жатады. Бұл ескерткіштерге тән нәрсе, бір жағынан Андроновтық дәстүрлердің сақталуы, екінші жағынан, мәдениеттің жаңа элементтерінің,тұрпаты ерекше бейіттік тамдардың, жатаған, домалақ ыдыстардың пайда болуы. Жерлеу ғұрпы да Андронов мәдениетіне тән емес. Әдеттегі бүктелген қаңқалармен қатар аяқтарын созып, шалқасынан жатқызылған қаңқалар да кездеседі. Мұндай жерлеу ғұрпы кейінгі ерте темір дәуірінде Қазақстан жерінде тұрған малшы тайпаларда кеңінен тараған. </vt:lpstr>
      <vt:lpstr>Беғазы мәдениеті дәуірінде жерленгендерден мүлік теңсіздігінің болғанын да байқаймыз. Басына обалар жасалып, оның айналасы ірі гранит тақталармен белдеуленген молалар да кездеседі. Бұл патриархаттық-рулық қоғамның көрнекті мүшелерінің қабырлары. Тағы малдарды, жануарларды қолға үйрету көшпелілер қоғамы дамуының заңды кезеңі. Қазақстан жерінде мал шаруашылығымен қатар неолит дәуірінен бастап егіншілік дамыған. Мәселен, Усь-Нарым қонысында (Шығыс Қазақстан) табылған қыстырма орақтар егіншіліктің болғанын көрсетеді. Тастан астық үгетін құралдар: астық түйгіштер, тоқпашалар, келілер, келсаптар жасалған. Егін жинауда алғашқы кезде пышақ пайдаланылған болса, соңғы қола дәуірінде әр түрлі қола және мыс орақ, шалғы қолданылады. Алқаптарда негізінен бидай, қарабидай, тары егілген. Қоныстарды мекендеушілерде керамика ыдыстарын жасау кеңінен дамыған. Оның бәрі шаруашылық пен тұрмыста пайдалануға арналды. Бұл тұстағы құмыра жасаушылардың көбі әйелдер болды. Күйдірген балшықтан ыдыс-аяқтардың бірнеше түрі жасалған. Ыдыстарға әшекейлеп өрнек салын- ған. Соңғы қола дәуіріндегі құмыралардың дені иіні дөңгелек, бүйірі шығыңқы болып жасалынды. Қола дәуіріндегі тайпалар жауынгерлік қару жасап, оларды үнемі жетілдіріп отырған. Ол кездегі негізгі қарулар найза, күрзі, дүмі шығыңқы балта, шот болды. Кейбір жауынгелердің қанжарлары болған. Рулық құрылыстың  ыдырағанын және мүлік теңсіздігінің шыққанын қорымдардың қалдықтарынан да көруге болады. Кедейлердің қабірлері қарапайым және саймандары да қарапайым. Ал байлардың қабірлерінен алтын және қола заттар мен шебер өрнектелген балшық ыдыстары табылған. Отбасы иесінің, ру мен тайпа көсемдерінің молалары үстіне биік етіп топырақ оба үйілген немесе үлкен-үлкен гранит тастардан қоршау жасалынған. Қола дәуіріндегі тайпалардың діни нанымдары мен сенімдеріне келетін болсақ, ол тұстағы адамдардың тұрмысы мен әл-ауқаты түгелдей табиғатқа тәуелді болғандықтан, олар табиғат күшін киелі рух деп білген. Бұл күштер ең алдымен су, күн, от, жануарлар мен өсімдіктер дүниесі еді. Күн мен от жарық жылылықты береді, мұның бәрі қайырымды құдіретті рухтармен байланыстырылды. Адам мен жануарларға сусыз өмір жоқ, сондықтан суға да, сол сияқты, ай мен жұлдызға да табыну сияқты наным күшті болды. Қола дәуірінің тайпалары ата-бабаларына сыйынған және о дүниеге сенген. Ауру адамдарды емдеу және оларды өлімнен сақтап қалу әрекеттері де болып отырған. Ол әрекеттер нәтиже бермеген жағдайда өлген адамды о дүниеге қажет деп санаушылық, о дүниеде тамақ керек деп, тамақ пен киіммен, құралдарымен қару-жарағымен, сәндік заттарымен барынша жақсылап көму – қола дәуіріндегілерге тән рәсім. Қола дәуірінде күнге, отқа, суға, айға, жұлдыздарға және қорғаушы рухтарға арнап құрбан шалу ғадеті де болған. Кейін келе адамның ой-өрісінің өсуі нәтижесінде, оның өзі туралы және табиғат жөнінде ұғымы күрделілене түсті, сөйтіп, діни дүниетаным келіп шықты. Қорытып айтқанда, қола дәуірінің соңғы кезінде өндірістік жабдықтарға және өндіріс өніміне ортақ меншіктің пайда болуына байланысты қоғамда қауымдық құрылыс ыдырап, отбасылық меншік пайда болды. </vt:lpstr>
      <vt:lpstr>Біздің заманымыздан бұрынғы V ғасырдың 40-жылдар аяғында грек тарихшысы Геродоттың «Тарих» деп аталатын еңбегінде және басқа қол жазбаларда біздің заманымыздан бұрынғы I мың жылдың орта шенінде Орта Азия мен Қазақстан жерінде сақ деп аталатын бірнеше тайпалардың қуатты жауынгер одақтары болғаны айтылады. Ол одақтар массагеттер, каспийшілер, есседондар, кейініректе алаңдар, сарматтардан тұрған. Геродоттың айтуынша: Сақтар скиф тайпалары, бастарына тік тұратын төбесі шошақ тығыз киізден істелінген бөрік және шалбар киген. Олар садақ, қысқа семсер және айбалтамен қаруланған тамаша атқыш жауынгерлер. Сақтардың мал шаруашылығының негізгі бағыты қой шаруашылығы еді. Оның еті мен сүті ғана емес, сонымен бірге киіз басу, арқан есу үшін жүні де іске асты. Сақтардың тұрмысында жылқы да үлкен рөль атқарады. Өйткені ол мінсе көлік, жесе тамақ, ішсе сүті сусын қымыз. Б.з.б. I мың жылдықтың орта шенінде, яғни сақ заманында өндірістің мамандырылған түрлері болды. Бұлар руданы өндіру және өңдеу, темір ұсталығы, темірді құю және зергерлік істер еді. Сақтар темірден үзеңгі, ауыздық жасауды үйреніп, соғыс құралдарын, қару-жарақтарды, жебенің ұштарын, қысқа семсерлер-ақинақ, қанжар, ұзын семсерлер, найза, түрлі балталар жасады. Металл өңдеумен бірге қолөнердің тұрмыстық ыдыс-аяқ жасау, тас қашау, сүйек ою, тері илеу, жіп иіру және тоқымашылықтың түрлері де болды. Темірден пышақ, металдан ыдыс, балта, темір ілгектер, шоттар, қашаулар т.б. заттар жасалынды. Сармат тайпаларының басты кәсібі көшпелі мал шаруашылығы болды. Сарматтар көбінесе жылқы мен қой өсірген. Ғұндардың басты шаруашылығы мал өсіру, соның ішінде жылқы және қой бағу. Оларда сонымен қатар отырықшылық пен егін шаруашылығы да болған, қолөнері де дамыған. Тұрмыста қажетті бұйымдарды металдан, тастан, ағаштан, сүйектен, мүйізден, балшықтан жасаған. Керамика ісі өркендеген. Олар Қытай және т.б. елдермен сауда жүргізген. V ғасырға қарай Солтүстік Моңғолиядан Орта Азиядағы Әмудария өзенінің бойына дейін созылған кең байтақ жердің бәрін тирек (телэ) деген атпен бірнеше тайпалар мекен етті. Солардың бірі-түрік тайпасы. Түрік деген ат алғаш рет 542-жылы аталады. Қытайдың солтүстік батысында орналасқан Вэй князьдігіне түріктер (туцюе) жыл сайын шабуыл жасап, ойрандап отырғандығы жөнінде айтылады. Қытайлар түріктерді сюнну-ғұндар деп атаған. V ғасырға қарай Солтүстік Моңғолиядан Орта Азиядағы Әмудария өзенінің бойына дейін созылған кең байтақ жердің бәрін тирек (телэ) деген атпен бірнеше тайпалар мекен етті. Солардың бірі-түрік тайпасы. Түрік деген ат алғаш рет 542-жылы аталады. Қытайдың солтүстік батысында орналасқан Вэй князьдігіне түріктер (туцюе) жыл сайын шабуыл жасап, ойрандап отырғандығы жөнінде айтылады. Қытайлар түріктерді сюнну-ғұндар деп атаған. Қазақстан жерінде VI-Х11 ғ. өмір сүрген түрік тайпалары өздеріне тән үлкен материалдық мәдениет қалдырған. Олардың қалдықтары, әсіресе, соңғы жылдары жүргізілген археологиялық зерттеулердің нәтижесінде белгілі болып отыр.</vt:lpstr>
      <vt:lpstr>Түркі дәуіріндегі материалдық мәдениет қалдықтарының түрлері негізінен адамдардың шұғылданған шаруашылықтарымен  байланысты болған. Оған археологиялық қазба зерттеулері нәтижесінде табылған заттар толық дәлел бола алады. Мәселен, түркі дәуірі кезіндегі обалардан көбірек кездесетін заттар: қол диірмендер, үккіштер, темір орақ т.б. құрал-жабдықтар. Бұлар ол кездегі халықтардың егін шаруашылығымен айналысқан жағдайын байқатады. Ал түркі тайпаларының мал шаруашылығымен  кеңінен айналысқандығын археологиялық қазбалардың барысында молырақ кездесетін темірден жасалған ат әбзелдері (ауыздықтар, олардың әшекейлері, үзеңгілер) құрал-сайман, қару-жарақтар, әсіресе, темір семсерлер, найзалар, олардың ұштары т.б. көрсетеді. Олардың барлығы сол кездегі түркі тайпаларының темір қорытуды жақсы меңгергендігін дәлелдейді. Сондай-ақ, ғылыми қазба жұмыстары кезінде түркілердің зираттарынан құрал-саймандар, қару жарақтармен қатар қолөнер бұйымдары, әшекейлік заттар өте көп кездеседі. Олардың ішінде: кіселер, белдіктер, омырауға тағатын алқалар т.б. бар. Кіселер алтын, күміс және қымбат бағалы тастармен безендіріліп отырған. Түркілер тамаша етікшілер болған. Табылған аяқ киімдердің ішінде өкшесі биік емес, қайқы бас етіктер және кебіс қалдықтары  кездеседі. Түркі халықтарының  материалдық мәдениеті жөнінде айтқанда, әсіресе, зираттардың басына тастан жасалған мүсіндердің көптеп қойылғандығы көңіл аударады. Олар: балбал тастар, тас келіншектер т.б. Бұл тас мүсіндер Қазақстанның  барлық аймақтарында көптеп кездеседі. Олар түркі тайпаларының ішінде қол өнерінің, әсіресе, тас қашайтын  шеберлердің болғандығын көрсетеді. Қыпшақ тайпаларының көшіп-қону аймағы кейде мыңнан астам шақырым жерді қамтыған. Негізгі жайылымдардың орны мен көшу жолдары және осы бағыттағы жинақталған сан ғасырлық тәжірибе ұрпақтан-ұрпаққа көшіп отырды. Көшу жолдары мен жайылымдарды бөлу қоғамның қалыпты тіршілігін қамтамасыз еткен жайылымдық-көшпелі жүйенің негізгі шарты болды. Қыпшақтардың басты шаруашылығы мал өсіру болды. Олар жылқы, қой, сиыр, өгіз, түйе өсірді.</vt:lpstr>
      <vt:lpstr>Қыпшақтар малының құрамында қыс кезінде тебіндеп жаюға неғұрлым бейімделген жылқы мен қой басым болған. Өйткені жылқы басты көлік құралы және қыпшақтар сиыр мен қой етінен жылқы етін артық көрді. Бие сүтінен тамаша, шипалы сусын қымыз, ал қойдың жүні мен терісінен жылы киім дайындалды. Қыпшақтар қой, жылқы шаруашылығымен қатар ірі қара өсірумен де айналысты. Бірақ саны жағынан ол әлде қайда аз болды. Өйткені сиырлар мен өгіздер көшкен кезде алыс қашықтыққа көп жүрісті көтере алмайтын еді. Сондықтан ірі қара өсірумен жартылай көшпелі, тұрақты қыстаулары бар қыпшақ кедей топтары айналысқан. Өгіздер көбіне арбаларға жегуге пайдаланылған. Батыс Қазақстан аймақтарында қыпшақтардың жекеленген топтары түйе шаруашылығымен де шұғылданған. Түйе құмды, топырағы ащы, тұзды және шөпсіз жерлерде ең пайдалы да қолайлы үй жануары болды. Қыпшақтар аңшылықпен де айналысқан. Олар аң аулағанда садақ пен жебеден басқа лашын, бүркіт сияқты құстарды, жүйрік тазыларды пайдаланған. Бағалы аң терілерін қыпшақтар басқа елдерге шығарып, сауда қатынасын жүргізген. Қыпшақ қоғамында малсыз кедейлер егіншілікпен, соның ішінде өзен бойларында суармалы егіншілікпен айналысқан. Оны Ұлытау және Торғай аймақтарындағы суландыру жүйелерінің, көптеген бөгеттердің, құдықтар мен тоғандардың қалдық орындары көрсетеді. Қыпшақтарда үй кәсібі, қолөнер  жақсы дамыған. Қыпшақтар аңшылықпен де айналысқан. Олар аң аулағанда садақ пен жебеден басқа лашын, бүркіт сияқты құстарды, жүйрік тазыларды пайдаланған. Бағалы аң терілерін қыпшақтар басқа елдерге шығарып, сауда қатынасын жүргізген. Қыпшақ қоғамында малсыз кедейлер егіншілікпен, соның ішінде өзен бойларында суармалы егіншілікпен айналысқан. Оны Ұлытау және Торғай аймақтарындағы суландыру жүйелерінің, көптеген бөгеттердің, құдықтар мен тоғандардың қалдық орындары көрсетеді. Қыпшақтарда үй кәсібі, қолөнер  жақсы дамыған.  </vt:lpstr>
      <vt:lpstr>15. ҚАЗАҚСТАНДАҒЫ ОРТА ҒАСЫР МӘДЕНИЕТІ                              Шығыс Ренессансының талай елдерді қамтыған және 500 жылдан артық өркендеген типі мұсылмандық мәдени өрлеу дәуірі екендігі белгілі.  Оның әл-Кинди, әл-Фараби, ибн-Сина, Фирдауси, Ж.Баласағұн, Қожа Ахмет Иассауи, Омар Хайям сияқты өкілдерінің рухани мұрасын меңгермей қазір мәдениетті адам деп есептелу қиын. Бұл жерде осы ұлы құбылыстың мұсылмандықпен қатысы қанша деген заңды сұрақ туады. Оның негізі де бар. Әл-Фарабидің мәдениет туралы пікірлері негізінен араб мәдениетінің мына 4 тармағына байланысты: 1. Хақиқат (бір Алланың ақиқаттығын дәлелдеу). 2. Шариғат (мұсылмандық тұрмыс-салт заңдары). 3. Тарихат (Аллаға қызмет еткен әулиелер өмірі). 4. Марифат (білімділік, парасаттылық идеялары). Шығыс Ренессансы туралы сөз еткенде оның тағы бір бастауы сопылық бағыт (суфизм) жөнінде айтпай кетуге болмайды. Қазақстан жеріндегі ұлы ғұламалар Жүсіп Баласағұн, Сүлеймен Бақырғани, әсіресе, Қожа Ахмет Иассауи шығармашылығында сопылық сарын үлкен орын алған. Онан соң Ренессанс идеясын тек Платон мен Аристотельдің шығыстық ізбасарлары қолдады деу де сыңаржақтылық. Сопылық бағыт ислам әлемінде о баста ресми дінге қарсы оппозициялық қозғалыс ретінде туады. “Суфь” термині арабтың “жүн шекпен” деген сөзіне орайластырып алынған. Сопылар – киім талғамайтын, бар ойы руханилық төңірегіндегі тақуа адамдар. Қалалардың өсіп өркендеуі, сауданың дамуы, ауыл шаруашылығы өнімдеріне сұранымды арттырған. Мұның өзі егіншілік пен мал шаруашылығының дамуына себепкер болады. Жауын-шашынның аз болуына байланысты Қазақстанда егіншілік көбінесе суармалы негізде дамыды. V1-XII ғасырларда Орта Азия мен Қазақстанда қалалар тез өсті. Олар сауда мен қолөнердің, дін мен мәдениеттің тірегіне айналды. Батыс Түркістан жерінде Суяб, Құлан, Мерке, Тараз, Отырар, Исфиджаб сияқты қалалар бой көтерді. Орта ғасырда Қазақстан өзінің қалалары арқылы әлемдік қарым-қатынастан тысқары қалмай, Еуропа және Азия елдерімен Жібек жолы арқылы сауда жасасып, байланысын үзген жоқ. Бұл кезде Қазақстанның оңтүстігінде басты ірі қалалардың бірі-Исфиджаб (қазіргі Сайрам) болды. X-XII ғасырларда тікелей сауда орталығы ретінде мәлім болған Исфиджабта тауарлардың көптеген түрлері өндіріліп, осы жерден басқа жақтарға мата, қару-жарақ, мыс пен темір әкетіліп тұрды. Қазақстанның Сырдарияның орта бойына орналасқан ірі қалаларының бірі-Отырар. Араб-парсы деректемелерінде Отырар қаласы Фараб, одан бұрын Тарбан (Трабан) деп те аталған. IX ғасырдың бас кезінде арабтар Фадл-ибн Сахлдың басқаруымен Отырар аймағын басып алуға тырысты. Ол шекаралық әскерінің бастығын өлтірді және Қарлұқ жабғуының ұлдарын қолға түсірді деп хабарлайды деректемелер. VII-VIII ғасырларда Отырар шахристаны мұнаралары бар дуалдармен қоршалған. Отырар өмірі X-XII ғасырдан кейін де жалғасып, оның орта Сырдария өңірінің экономикасы мен мәдениетіне ықпалы күшті болған.  </vt:lpstr>
      <vt:lpstr>Қазақстанға белгілі болған орта ғасырлық қаланың бірі – Тараз. Ол жазба деректемелерде 568 жылдан бастап аталады. Византия императоры Юстинианның елшісі Земарх Килликискийдің Батыс түрік қағаны Дизабұлға берген есебінде Тараздың да аты аталған. Шамамен 630 жылы қытай саяхатшысы Сюань Цзан Таразды (Далассы) шеңбері 8-9 лиге (4-4,5 км) жеткен маңызды сауда орталығы деп сипаттайды. VII ғасырда Тараз «Ұлы Жібек жолындағы» ірі мекенге айналды. X-XII ғасырларда Тараз қаласының су құбырлары, сонымен қатар күйген кірпіштен көпшілік үшін салынған моншасы болған. Оған жақын жерде Айша бибінің күмбезі көтерілген. Тараз жеріндегі ортағасырлық сәулет өнерінің тағы бір ескерткіші Қарахан күмбезі. Тараз Жетісудың саяси, экономикалық және мәдени өмірінің ірі орталығы болды. Оның төңірегіндегі Талас, Хамукент, Жікіл, Адахкент, Ден, Нуджикент, Құлан, Мерке, Аспар, Жұл, Баласағұн, Барсхан қалалары мен қоныстары бір-біріне тізбектеліп жалғасып жатты. Сондай-ақ, Іле өзенінің алқабында Қойлық, Талхиз, Екі-Оғыз сияқты басқа да қалалар орналасқан. XI ғасырда Ясы (Түркістан) қаласы Шауғар округінің орталығы саналған. Мұнда XII ғасырдың аяғында Ахмет Иассауи күмбезі салынып, қала діни орталыққа айналды. Сырдариядағы  ірі қала Сығанақ еді. Қазақстанның солтүстігі мен солтүстік-шығысына баратын керуен жолдарының қиылысында орналасқан ол XII ғасырда қыпшақ бірлестігінің орталығы болды. Қазір Сығанақтың орнында Сунақ-ата жұрты бар. X-XII ғасырларда Орта Азия мен Қазақстанда жоғарыда айтылған кенттерден басқа жаңа қалалар – Қарашоқы, Қарнақ, Ашнас, Баршынкент, т.б. пайда болды. Олардың алып жатқан жер көлемі ұлғайып, сауда шаруашылық орталығы – Шахристаннан рабадқа ауысқан.Қазақстан жеріндегі халықтардың экономикалық өмірінде сауда орасан зор рөл атқарды. Жазба деректемелер Оңтүстік Қазақстан мен Жетісу қалаларының Византия, Иран, Орта Азия, Кавказ, Алтай, Сібір, Шығыс Түркістанмен тығыз сауда қатынасы болғанын дәлелдейді. VI-X ғасырлардағы халықаралық саудада “Ұлы Жібек жолының” зор маңызы болды. Бұл жол Шаштан (Ташкент) Газгирдке, одан Исфиджабқа жетті, одан әрі керуендер Тараз қаласына беттеген. Исфиджаб пен Тараз арасында бірнеше шағын қалалар мен керуендер аялдайтын сарайлар болды. “Жібек жолы” Тараздан терістікке қимақтарға қарай Адахкент, Дех-Нуджикент қалаларын басып өтті. Тараздан “Жібек жолымен” Төменгі Барысханға, Құланға (Луговое қаласы), одан әрі Меркеге және Аспараға қарай шұбыра жолшыбай бірнеше қалаларға соғып, Бедел мен Ақсудан асқан керуендер Шығыс Түркістанға барып жетеді екен.  Қалалардың өсіп өркендеуі, сауданың дамуы, ауыл шаруашылығы өнімдеріне сұранымды арттырған. Мұның өзі егіншілік пен мал шаруашылы- ғының дамуына себепкер болады. Жауын-шашынның аз болуына байланысты Қазақстанда егіншілік көбінесе суармалы негізде дамыды. </vt:lpstr>
      <vt:lpstr>Ортағасырлық Қазақстанның материалдық мәдениетінің басты бір саласы – архитектуралық құрылыс өнері. Оның даму барысында қалаларда қоғамдық ғимараттар, тұрғын үйлер тұрғызу, ислам және басқа да діни кешендерін салу ісі өрістеді. Бұлардың архитектуралық сыртқы көрінісі жинақы, қаланың  орталық алаңдарында орналасқан іргелі құрылыстардан тұрған. Мешіт  құрылысында, оның зәулім биік мұнарасын тұрғызуда сәулет өнерінің сол кездегі жетістіктері пайдаланылған. Ол кездегі монументальдық архитектуралық құрылыстар қатарына Тараз қаласынан 18 шақырым жердегі Бабаджа –Хатун және Айша-Бибі кесенелері жатады. Бұл құрылыстар  тек архитектуралық әсемдік жағынан ғана емес, сонымен қатар оның безендірілуі, ондағы ою-өрнектер халқымыздың материалдық асыл мұралары қатарынан жоғары орын алады. Материалдық мәдениет жүйесінде, осы заманға дейін жеткен шығыс моншасының құрылыстары мен оларға тартылған су құбырларының маңызы ерекше. Мұндай құрылыстар Оңтүстік қазақстандағы қазба жұмысымен жүргізілген Отырардан, Түркістаннан, тараз, Ақтөбе, Талғар т.б. қалалардан табылды. Қала тұрғындары тұрмысында монша алдыңғы кезектегі рөлдердің бірін атқарды. Монша мешіттен кейінгі адамдар ең көп баратын орын болды.  X-XII ғасырда Қазақстан жеріндегі халықтардың ғылымы мен мәдениеті көрші елдерге қарағанда едәуір жоғары дәрежеде өркендеген. Бұған феодалдық қатынастардың нығаюы, мемлекеттік құрылымның шығуы, отырықшы-егіншілік шаруашылық пен қалалардың өсуі, шоғырланып топтасқан этникалық процестердің күшеюі сияқты тарихи жағдайлар себеп болды. Орта Азия, Алдыңғы Шығыс және Шығыс халықтармен шаруашылық, сауда және мәдени байланыс жасау бұл ел халықтары мен тайпаларының рухани мәдениетінің өсіп-өркендеуіне игі ықпалын тигізді. Арабтар Қазақстанды басып алған жерлерінде көне түрік жазуын ығыстырып, оның орнына араб жазуын енгізді. Бірақ, халықтың тілі бұрынғы түрік тілі болып қалды. Ал оқымыстылар өздерінің еңбектерін араб тілінде жазды. Қазақстан жерінде туып-өскен философ әрі энциклопедияшы ғалым, мұсылман шығысында Аристотельден кейінгі «Екінші ұстаз» ретінде белгілі болған Әбунаср әл-Фараби Шығыс пен Батысқа X ғасырда мәлім болды. Ол 870 жылы түрік (қазақ) отьасында Отырар (Фараб) қаласында туды. Руы – қыпшақ, әкесі әскери басшы адам болған. Әл-Фараби қол өнері шеберлігін және ғылым негіздерін Отырардың медіресесінде игерді. Кейін Бағдат халифатының орталығы Бағдат қаласында оқуын жалғастырған ол араб тілін терең біліп үйренген. </vt:lpstr>
      <vt:lpstr>Әбунасыр Бағдатқа барар жолында Шашта, Самарқандта, Исфақанда, Хамаданда және басқа қалаларда ұзақ уақыт аялдап, Бағдатта ежелгі грек философиясы мен математиканы, логика мен медицинаны, музыка мен бірнеше тілдерді оқып-меңгерген. Ол грек ойшылы Аристотельдің еңбектерін зор ынтамен оқып-үйренеді. 941 жылдан бастап әл-Фараби ел басшылары өзіне көп қамқорлық жасаған Дамаскі мен Халеб қалаларында тұрады. Ол осы тұста белгілі ақындар мен ғалымдардың арасында өзінің оқымыстылығы, білімінің тереңдігімен көзге түсті. Көптеген елдерде, әр түрлі этникалық ортада бола жүріп, Әл-Фараби отанын ұмытпайды, өзінің түрік екенін үнемі айтып жүрген. Ол 950 жылы Дамаскі қаласында қайтыс болды. XI ғасырда Жүсіп Баласағуни мен Махмұд Қашғаридің түрік тілінде жазылған әдеби еңбектері Қазақстан жерінде тез тарады. Жүсіп Баласағуни 1021-1075 жж. Баласағун қаласында туған. Ол түрік отбасынан шыққан, жас кезінен бастап білім алып, әдебиетпен шүғылданған. Парсы-тәжік әдебиетін көп оқыған. Жүсіп «Құтадғу білік» («Құт негізі – білім») деген 6520 бет тұратын поэма жазған. Автордың пікірінше, ол идеялды қоғамның нормаларын, ондағы түрлі топтарға бөлінген  адамдардың мінез-құлқын, ережелерін, билеушілер мен бағыныштылар арасындағы өзара қарым-қатынас ережелерін сипаттайтын терең мағыналы филлософиялық дидактикалық шығарма. Осы еңбекте ол ел басқарған әкімдерді жаман қылықтан сақтандырған. Махмұд Қашғари (1030-1090жж.) Қашғарда туса керек. Қарахан әміршісі Насыр ибн Әли тұқымынан шыққан. Әкесі Ыстық көлдің оңтүстігіндегі Барсханда тұрған. Махмұд бастапқы білімін Қашғар қаласында алады, кейін өзінің білімін көтеру үшін Орта Азия мен Иран елінің қалаларын аралйды. Ол біраз уақыт Бағдат қаласында тұрған. Онда араб тілін оқып үйренеді. Махмұд түріктердің тілі мен аңыз әдебиетіне ерекше көңіл бөліп, әрбір түрік тайпаларының қоныс жерлерін аралап сапар шеккен. Түріктердің сөздерінің мағынасын, өлеңдерін, жұмбақтарын, ертегілерін, әдет-ғұрыптарын жазып алады. Байқауларын жинақтап “Диуани лұға-ат-түрік” (“Түркі сөздерінің жинағы”) деген еңбек жазды. Бұл еңбекті ежелгі орта  ғасырдағы түріктердің халықтық өмірінің нағыз энциклопедиясы деп атауға болады. Қала халқының мәдени өмірінде ислам дінін уағыздаушы, сопы ақындардың ішінде Ахмет Иассауидің (1103-1166) шығармалары елеулі орын алады. Оны Қожа Ахмет Иасауи деп атайды. Ол оңтүстік Қазақстандағы түрік халқының арасында ислам дінінің тарауына зор әсерін тигізді. Оның өлеңдері көпшілік арасында кеңінен тарады. Қожа Ахметтің өлеңмен жазылған “Диуани хикмат” (“Даналық жайындағы кітап”) деген еңбегі бар. Онда ақиқатты, шындықты, адалдық пен тазалықты уағыздаған. Моңғол үстемдігі Қазақстанның дамуына өте ауыр және кеселді зардабын тигізді. Әсіресе, ол қазақ қауымының экономикалық, мемлекеттік, әлеуметтік дамуына кері әсер етті. Елдің саяси және мәдени байланыстарын үзіп, шаруашылығын күйретті. Қазақстанның оңтүстік және оңтүстік-шығыстағы отырықшы аудандарының халқы қатты күйзелді. Мәселен, моңғолдарға дейінгі уақытта 200-ге тарта елді мекен болған бұл аймақта, XIII-XIV ғасырларда жиырмадан аспайтын шағын қоныстар ғана қалды. Оның ішінде Отырар, Сауран, Сығанақ, Жент сияқты ірі орталықтар қиратылып, Жетісу бойындағы қалалар құрып кетті.  </vt:lpstr>
      <vt:lpstr>Қазақстанның алуан түрлі тағы жануарлары бар кең байтақ даласы көшпелілерге жеке-дара және ұжым болып аңшылық етуге зор мүмкіндік берді. Олар аң аулауда басты қаруы ретінде көбінесе садақты қолданды. Аң аулаудың бірнеше түрі болған: құс салған, тазы иттер қосып және қаумалап аулаған. Қыран құстардан қаршыға, бүркіт, сұңқар, лашын т.б. пайдаланылған. Қыран құстармен аң аулау Қазақстанда ХХ ғасырдың басына дейін кеңінен тараған. Көшпелілер бұлғын, сусар, түлкі, қарсақ т.б. аңдардың терісін алу үшін, арқар, киік, құлан, елік, тау ешкі, қарақұйрық сияқты аңдарды етін жеу үшін, бұғы мен бөкенді мүйізі  үшін аулады. Қаз, үйрек, кекілік, қырғауыл, дуадақ, құр, бөдене т.б. құстарды алуан түрлі әдістермен аулап көмекші азық етті. Аю, жолбарыс, қабылан, қасқыр сияқты жыртқыш аңдарды қазақтар төрт түлік малын сақтау үшін аулады. Олардың терісін тұлып, тон, ішік, тымақ т.б. қыс киімдерін тігуге жаратты. Дегенмен, қазақтарда аң аулау дербес кәсіп болмаған, ол мал шаруашылығына  тек көмекші кәсіп болған. Оның халық шаруашылығындағы үлес-салмағы да онша көп болмады. Өзен мен көл жағасын мекен еткен қазақтар балық аулаумен де шұғылданған. Балықшылықпен көбінесе  малы аз, тұрмысы төмен кедей шаруалар айналысқан. Олардың балық аулаудағы  құрал-саймандары: қармақ, шанышқы, өрнек, ау т.б. Қазақ халқының тіршілік-тұрмысында  қолөнер кәсібі үлкен, маңызды орын алды. Өйткені мал шаруашылығы немесе егіншіліктің  дамуы қолөнер кәсіпшілігімен тікелей байланысты  болды. Мал шаруашылығы үшін ер-тұрман, ат әбзелдері, малды ұстайтын, байлайтын жабдықтар, егіншілік үшін жер жыртатын және тырмалайтын, астықты жинайтын және өңдейтін құралдар т.б. қолөнершілердің еңбегімен дайындалды. Сондықтан Қазақстанның қалалары мен қыстақтарында  қолөнері  (теріден, жүннен бұйымдар жасау, киім тігу, ағаш өңдеу, зергерлік, ұсталық,  құрылыс ісі т.б. ) басым дамыды.  Дегенмен,  бұл кездегі қазақтың қолөнер  кәсіпшілігі қарабайыр шаруашылық еді. Үйде істелетін кәсіп бұйымдардың  көпшілігі  тауарға айналмайтын, өндірушінің  өз отбасын ғана қанағаттандыруға  пайдаланылатын. Халық өнері, әсіресе, киіз үйдің жабдықтарын, жиһаздарын  жасауда (кілем, текемет, алаша, әшекей, сандық, төсек, ыдыс-аяқтар т.б.) ерекше өрістеді Қолданбалы өнер халықтың еңбек қарекетімен, оның тұрмыс-салтымен тығыз байланысты болды. Ол халыққа өнімдер мен шикізат беріп отыратын қарабайыр мал шаруашылығының  басым болуына сәйкес келді. Қалалар мен ауыл тұрғындарының, сондай-ақ көшпелі малшылардың қолөнершілер  өнімдеріне сұраныстың өсуі сауда қатынастарын өрістетіп, тұрақты базарлар жұмыс істеді. Бұл кезде, әсіресе, Оңтүстік Қазақстан қалаларының Орта Азиямен, Шығыс Түркістанмен, Орыс мемлекетімен сауда-саттық байланысы жанданды. Осының арқасында көшіп-қонушы және отырықшы халық топтарының экономикалық, мәдени-әлеуметтік қарым-қатынасы мүмкіндігінше кеңейе түсті. ХV-ХV11 ғасырларда  «Ұлы Жібек жолы» бойында орналасқан Сығанақ, Сауран, Отырар, Түркістан, Сауран, Жент т.б. қалалардың тездеп өркендеуі, қазақ халқының біртұтас ел  болуына, жеке хандық құрып нығаюына үлкен әсерін тигізді. Түркістан, Отырар, Тараз, Сайрам және тағы басқа қалалардан табылған күміс теңгелер мен мыс ақшалар Қазақ хандығы тұсында сауда-саттық өркендеп, ақша айналымы дамығандығын көрсетеді. Бұл металл ақшаларының бірсыпырасы ХV-ХV11 ғасырларда Қазақ хандығының астанасы болған Түркістан қаласында жасалды. </vt:lpstr>
      <vt:lpstr>Сығанақ пен Сауранның, Ясы мен Отырардың архитектуралық кешендері, Жәнібек пен Қасымның  Сарайшықтағы, Қазанғаптың Ұлытау жеріндегі кесенелері, Маңғыстаудағы, Сырдария алқаптарындағы және Қаратау қойнауларындағы  мазарлар өзіндік сәулет-сипатымен, архитектуралық формаларының жинақылық әрі айқыншылығымен ерекшеленеді. Ұлан байтақ кең далада мал бағып, күндерін табиғат құшағындағы мал өрісінде, түндерін жұлдызды аспан астындағы мал күзетінде өткізген қалың қазақ, әлемдегі табиғат құбылыстарын үнемі бақылап отырған. Осы бақылаудың нәтижесінде халықтың көпжылдық тәжірибелері қорытылып,жұлдызды аспан туралыастраномиялық түсініктер мен білімдер жинақталған. Және оның негізінде байырғы қазақ күнтізбегі қалыптасты. Қазақ халқы аспан  әлемін бақылау арқылы «құс жолы», «құйрықты жұлдыз», «ақпа жұлдыз» және «кемпір қосақ» жайында ұғымын кеңейтті.  XV-XVII1 ғасырларда қазақтар арасында ислам діні кеңінен тарады. Оны таратуға Сығанақ, Түркістан, Хорезм, Бұқара, Самарқанд сияқты қалалар айрықша  рөл атқарды. Алайда, ислам діні көшпелі халық арасында терең тамыр жайған жоқ. Оған себеп дүркін-дүркін жүргізіліп отырған қақтығыстар, соғыстар және түрлі саяси қарама-қайшылықтар еді. Сондықтан халықтың бір бөлігі ислам дінін көпке дейін қабылдамай, тәңірге, күнге, аспанға, жерге, суға  табынуға негізделген нанымды ұстады. Қазақтар өмірінде отты қасиеттеу үлкен рөл атқарды. XVI-XVII ғасырларда қазақ халқының арасында тақырыбы мен жанры жағынан  алуан түрлі  ауыз әдебиеті кең өріс алды.  Қазақтың ауыз әдебиетінің асыл қазыналарын жасаған да , оны ғасырдан-ғасырға, ұрпақтан-ұрпаққа жалғастырған да халық арасынан шыққан дарынды адамдар - ақындар, сал, серілер, жыраулар еді.  Ақындар халықтың поэтикалық мұраларын сақтап, айтып берушілер, лирикалық жырларды жасаушылар болды. Сал, серілердің арасынан көптеген атақты сазгерлер мен жезтаңдай әншілершықты. Әншілер, күйшілер, ұлттық ат спорты ойындарының шеберлері, алуан түрлі сауыққойлар, күш иелері балуандар, құсбегілер, жалпы халықтық тойларда өздерінің даңқын шығарып жүрді.Қазақ халқының поэзиясында жыраулардың орны ерекше бағаланды. Жыр толғауларында қанатты сөздер, ғибратты нақылдар кең орын алды. Өмір мен өлім, қазіргі мен келешек туралы ойды өрбіте келіп, жырау өзінің моральдық-этикалық көзқарастарын жеткізді, өз тұсындағы қоғамға, табиғатқа өзінің көзқарасын білдірді. Жауынгер жыраудың туындылары әдетте шабытты романтизмге, ерлік пен азаматтық пафосқа толы болды. Қазақтың батырлар жырын туғызушы да осы жыраулар еді. </vt:lpstr>
      <vt:lpstr>Сол кездегі қазақ поэзиясының аса ірі тұлғалары – Шалкиіз (XV ғ.), Доспамбет (XVI ғ.), Жиембет (XVII), т.б. жыраулар. Олар Әбілхайыр  хан мен Жәнібек хан заманында өмір сүріп, сол кездегі шиеленіскен саяси күрестің қиын-қыстау кезеңдерін жырға қосып көрсете білген адамдар. Қазақтың батырлар жыры мысалы: Қобыланды, Алпамыс, Ер Тарғын, Ер Сайын, Қамбар дастандары тарих шындығымен қабысып жатқан шығармалар. Қазақтың әлеуметтік – тұрмыстық дастандары да (Қозы Көрпеш-Баян сұлу, Қыз-Жібек т.б.) феодалдық-рулық қоғамның өмірін үлкен шеберлікпен көрсетеді. Бұл кездегі Қазақ хандығының мемлекеттік құрылысы мен халық өмірінің ерекше жағдайларын өзіндік  өзгешелігімен  қамтитын қоғамдық уклад «билер сөзі», «билер айтысы», «билер дауы», «төрелік айту», «шешендік сөздер» деп аталатын көркемдік мәдениеттің  бірегей түрін туғызды. Әдебиеттің бұл түрін шығарушылар негізінен ХV-ХV111 ғасырларда қазақ қоғамында сот ісін жүргізумен айналысатын билер болатын. Олар тек сот ісін жүргізумен ғана айналысқан жоқ. Билер хан кеңесінің мүшелері болып, мемлекеттік істерге белсене араласты. Сонымен бірге атақты билер тайпалар мен рулардың басшылары болып, ел басқарды, жиындарда солардың атынан сөз сөйлеп, айтыс-тартыстар кезінде олардың мүдделерін қорғады. Қазақтың атақты билері поэтикалық таланты зор және суырып салма айту мен шешендік сөз арқылы өзара айтыстың тамаша шеберлері болған. Би-шешендердің әдеби шығармашылығы түрі жөнінде, мазмұны жөнінен де ерекше, прозаны поэзиямен ұштастырып отырған. Олардың поэтикалық туындылар жанры, тақырыбы және жасалу себебі жағынан да алуан түрлі  болып келген.  Сондай-ақ би-шешендер әдебиетінің тақырыбы да өте кең, ал олар қозғайтын проблемалар қоғамдық  жағынан да маңызды орын алды. Олар: әділеттік-озбырлық, достық-жаулық, ізгілік-зұлымдық, ұжымдық-бытыраңқылық, ақылдылық-топастық, батырлық-қорқақтық және тағы басқалары. XVI-XVI11 ғасырлардағы би-шешендер арасында мемлекеттік және қоғамдық қызметінің маңыздылығы, шешендік өнерінің күшімен поэтикалық шеберлігі жағынан Төле би Әлібекұлы (1663-1756), Қазыбек Келдібекұлы (1665-1765) және Әйтеке Байбекұлы (1682-1766) ерекше орын алды. Олар тек Қазақстанда ғана емес, сонымен қатар Ресейде, Хиуада, Жоңғария мен Қытай империясында танымал болған.   </vt:lpstr>
      <vt:lpstr>16. Х1Х-ХХ ҒҒ. ҚАЗАҚСТАННЫҢ ҰЛТТЫҚ МӘДЕНИЕТІ                  Қазақстанның Ресей құрамына енуі туралы мынадай жалпы бір схема (кесте) көп жылдар бойы “ақиқаттың бірден-бір көрінісі” деп есептелініп келді: Қазақстан Ресейге қосылмаса, жоңғар шапқыншылығынан халық ретіне құрып кететін еді (алайда, XVIIIғ-дың ортасында Абылай хан мемлекеті жоңғарларды түпкілікті жеңген). Қазақ халқы Ресей арқылы Еуропаның озық мәдениетімен танысты (бұл Америкадағы үндістердің “танысуына” тыс ұқсас). Ресейге қосылу нәтижесінде Қазақстанда феодализм шайқалып, озық капиталистік өндіріс тәсілі ене бастады (бай мәдени мұрасы бар үнді елінің ағылшын отарына айналғандағы “жетістіктері сияқты”). Дегенмен де орыс ғалымдары қазақ халқының тарихын, тұрмысын,мәдениеті мен тілін зерттеуде көп жұмыс істеді. Олардың ішінде зерттеушілер В. В. Радловтың, А. И. Левшиннің, В. В. Вельямин-Зерновтың, А. И. Добромысловтың, украин ақыны Т. Г. Шевченконың  т.б. есімдерді атап өтуге болады. Қазақстан жерінде алғаш құрылған ірі ғылыми жағрафиялық қоғам 1868 жылы Орынборда ұйымдасқан еді. Оның қызметіне орыс саясатшысы және Қазақстан мен Орта Азияны зерттеуші Г. Н. Потанин белсене қатысты, ол Ш. Ш. Уәлихановтың замандасы және досы болған. Елiмiздiң мәдениетi мен қоғамдық ой-пiкiрiнiң тарихын­да қазақтың тұңғыш ғалымы, аса көрнекті демократ-зерт­теушi Ш. Ш. Уәлиханов /1835-1865/ құрметті орын алады.  Оның қоғамдық-саяси, ғылыми және әдеби қызметi қазақ даласында прогресшiл идеялардың тарауына үлкен жол ашты. Шоқан 1858-1859 жылдарда Шығыс Түркiстанда болып, ондағы халықтардың тарихы мен этнографиясына, сондай-ақ осы сапарда Қырғыз елiнiң. тарихына байланысты бай материал жинап, соның негiзiнде көптеген еңбектер жазды. Оның қазақ халқының. тарихына байланысты жазғандары шығыстану ғылымына зор үлес болып қосылды. Ал орыстың атақты жазушы-философы Ф. Достоевскиймен өте жақын дос болды. Оның ағартушы-демократ ретiндегi көзқарасының қалыптасуына орыстың прогресшiл революционер-демократтары Н. Г. Чернышевский, Н. А. Добролюбов ықпал жасады. Шоқан Ресейдiң ғылыми-жағрафиялық қоғамының толық, мүшесi болып сайланды. Қазақстанда XIX ғасырдың 60-шы жылдарында халықтық мектептердiң ашылуы аса көрнекті ағартушы, қоғам қайраткерi, жаңашыл-педагог, этнограф, ғалым, қазақтың жазба әдебиетiнiң және тiлiнiң негiзiн салушылардың бiрi – Ыбырай Алтынсариннiң eciмімен тығыз байланысты. Ыбырай орыс графикасына негiздеп қазақ әлiп-биiн жасады. Осы әлiп-би бойынша жургiзiлген сабақтар ол ұйымдастырған қол-өнер және ауыл шаруашылығы училищелерiнде қазақ балаларының дүниеге көзiн ашты. Ал қазақ қыздарын өнер-бiлiмге кеңiнен тартты. Осы мақсатта ашылған қыздар мектеп-интернаты 1888 жылы Ырғызда, 1891 жылы Торғайда, 1893 жылы Қазалыда, 1895 жылы Қарабұтақта, 1896 жылы Ақтөбеде жұмыс iстей бастады. Оны бiтiрген қыздар кейiн қазақ даласында бiлiм ұрығын септi. Ыбырай Орынбордағы ғылыми-жағpафиялық қоғамның тiлшi мүшесi болып сайланды. </vt:lpstr>
      <vt:lpstr>Ыбыраймен тұстас Батыс Қазақстанда өмір сүрген көрнекті қаламгер, этнограф тарихшы Мұхамбет Салық Бабажанов /1832-1872 жж./ өзiнiң шығармашылығымен кеңiнен мәлiм. Орынбордағы кадет корпусын үздiк бiтiрген ол қазақтардың медениет, бiлiмге деген ықыласын қолдап, қазақтың тарихына, тұрмыс-тiршiлiгiне, Орал казак-орыстарының зорлық-зомбылығына байланысты Петербургте, Мәскеуде, Астраханьда шығатын газеттер мен журналдарда көптеген мақалалар жариялады. Ал орыстың ғылыми-жағрафиялы қоғамының мүшесi болды. XIX ғасырдың екiншi жартысында өмip сүрiп өздерiнiң халықтың мұң-мұқтаждарымен үндесiп жатқан тамаша шығармаларымен танымал болған Махамбет, Шернияз, Сүйiнбай, олардан кейiн iле-шала шыққан Бақтыбай, Марабай, Шөже, Кемпiрбай қазақ мәдениетiнiң тарихында өшпес iз қалдырды. Қазақтың көрнекті ақындары Орынбай, Шөже, Бiржан, Жамбыл, Майкөт, Әсет, т.б өлең-жырлары өздерiнiң терең мазмұнымен жұртшылықты тәнтi eтті. Айтысқа түсiп жүлде алып, өлеңдерi жұрттың есiнде, аузында жүрген қазақтан шыққан қыз-келiншектер де аз болған жоқ. Сара, Айсұлу, Манат; Балқия, Рысжан, т.б. солардың қатарына жатады. Қазақ музыкасын дамытуға үлкен үлес қосқан Құрманғазы, Дәулеткерей, Дина, Тәттiмбет, Ықылас, атақты әншiлер Мұхит, Әсет, Бiржан сал, Жаяу Мұсаның есiмдерi бүкiл қазақ даласына жайылды. Олардан қалған мол мұра бүгiнгi таңда да қазақ халқының игiлiгiне айналып отыр. Қазақтың жазба әдебиетiнiң негiзiн салушы - Абай Құнанбаев. XIX ғасырдың екiншi жартысында өмip сүрген ол өлеңдер, дастандар, қара сөзбен жазылған хикаялардың мол мұрасын қалдырды. Ол өз шығармаларында адамгершiлiкке, рухани тазалыққа үндедi. Оларға жат қулық-сұмдыкты, залымдықты шенедi. Ол туралы қазақтың аса көpнектi ойшыл жазушысы Мұхтар Әуезов былай деп жазды: "Абай өзiнiң кiршiксiз ақ жүрегiн тебiренткен сансыз ойларын тамаша шығармалары мен жырларының бетiне маржандай төгiлдiрдi, оның әрбiр бетiнен, әрбiр жолынан, әрбiр сөзiнен бiзге соншама ыстық, соншама жақын леп сезiледi, ол леп кешегi өткен заманның, кешегi тәркі дүниенiң соққан тынысы болса да бiзге түсінікті, жүрегiмiзге қонымды. Абай лебi, Абай үнi, Абай тынысы заман тынысы, халық үні. Бүгiн ол үн бiздiң үнiмiзге қосылып жаңғырып жаңа өpic алып тұр". </vt:lpstr>
      <vt:lpstr>Абайдың ақын шәкiрттерi өз балалары - Ақылбай, Мағауия, туысы Көкбай, iнiсi Шәкәрiм қазақ әдебиетiнiң алтын қорына қосылатын көптеген шығармалар қалдырды. Әcipece, Шәкәрiм Құдайбердiұлының /1858-1931/ жазғандары көп болды. Ол соңғы уакытқа дейiн халық жауы ретiнде аталып, eсiмi жұртка белгiсiз болып келдi.                       Адамдық; борыш ар үшiн,                     Барша адамзат қамы үшiн,                     Серт қылам еңбек етем деп,                     Алдағы атар таң үшiн, ­   деп серт еткен ол қазақ халқының мәртебесiн биiктетiп, мол әдеби мұра қалдырды. Шәкерiм жазған "Қазақ шежiресiн", "Қалқаман-Мамыр", "Еңлiк-Кебек", "Дума", "Дубровский әңгiмесi" /Пушкиннен/ деген поэмаларын, Хафиз ақын өлеңдерiнiң, американ жазушысы Бичер-Стоу Гарриеттiң "Том ағайдың лашығы" деген романының, Лев Толстойдың шығармаларының қазақ тiлiндегi аудармаларын атауға болады. Қазақтың ipi ойшыл шежiрешiсi, ақыны Мәшүр Жүсiп Кебеев те /1858-1931/ осы Шәкерiм тұстас өмip сүрiп, халық сүйiп оқитын шығармалар жазды. XIX ғасырдың аяғы мен ХХ ғасырдың басында қазақ халқының саяси-мәдени өмiрiнде жарық жұлдыздай көзге түскен, әмiршiл-әкiмшiл заманның құрбаны болып аттары ұзақ уақыт бойы аталмай келген Ахмет Байтұрсынов /1873-1938/, Мағжан Жұмабаев /1893-1938/, Жүсiпбек Аймауытов /1889-1931/, Мiржақып Дулатов /1885-1935/ сияқты алыптардың мұраларымен қазақ халқы кейiнгi кезде ғана танысуға мүмкiндiк алды. Олардың еңбектерi мен олар туралы деректер қазiр көп жариялануда. Солардың арасында 1992 жылы "Жалын" баспасы шығарған "Бес арыс" жинағын атауға болады. Ахмет Байтұрсынов қазақ елiнiң тәуелсiздiгi, қазақ халқының бақыты үшiн үлкен соқпақты жолдан өтiп, қазақтың тiл бiлiмiн дамытуға зор үлес қосты. Оның аудармасында Крыловтың "қырық мысалы" қазақ тiлiнде шықты. "Маса" деген атпен өлеңдер жинағы жарық көрдi. Саясатқа, мәдениетке байланысты орасан көп шығармалар жазды. Ол "Алаш" партиясын ұйымдастырушылардың бiрi. Ол өнерлi адам болған, шығарған әндерi де сақталrан. Оның еңбектерiнiң денi тiлге байланысты, сондықтан да Қазақтың ұлттық академиясының Тiл институтына Ахмет Байтұрсынов eciмi берiлген. Қазақтың Пушкинi аталған Мағжан Жұмабаев сыршыл ақын болған. Мухтар Әуезов оны қазақ ақындарының қара қордалы ауылында туып, Еуропадағы мәдениетпен сұлулық сарайына барып, жайлауы жарасқан ақын деп суреттейдi. Ол қазақ әдебиетiндегi Абайдан кейiнгi аса биiк тұлғалардың бiрi. Сондай ipi тұлғалардың қатарына Жүсiпбек Аймауытовты да жатқызуға болады. Ipi драматург, қара сөзбен жазғандары, өлеңдерi көп бұл әдебиетшiнi де халық қатты қастерлеп сүйiп оқыған.   </vt:lpstr>
      <vt:lpstr>1925 жылы республикада не бары 31 газет, оның iшiнде қазақ тiлiнде 13 газет шықты. Кейiн олардың қатары өсе бердi. 1930 жылы Қазақстанның 27 ауданында өз газеттерi шыға бастады. 1931 жылы республиканың "Еңбекшi қазақ" газетiнiң 900 қоғамдық тiлшiсi iстедi. 1926 жылы не бары 41 газет шықса, бiрiншi бесжылдық жылдарында 120 газет, оның iшiнде қазақ тiлiнде 62 газет шығып тұрды. Олардың қатары жыл санап толығып, екiншi бесжылдықта жалпы саны 280-ге жеттi. Республикада кiтап бастыру ici едәуiр дамыды. Шыға­рылатын кiтаптардың таралым данасы өстi. 1925 жылы 443 мың дана таралыммен 96 кiтап шықса, 1930 жылдары үш миллион даналық 200-ден аса кiтап шығарылды. Республикада қазақ тiлiндегi алғашқы оқулықтар Қазан қаласында бастырылды. Орыс тiлiндегi оқулықтар Мәскеу­ден алдырылды. Қазақ тiлiнiң тұңғыш әлiппесiн жасап, соңынан iз салған жаңашыл ағартушы-ғалым Ахмет Байтұрсынов елде oқy-ағарту iciн дамытуға үлкен еңбек сiңiрдi. Ол жазған мектеп окулықтары 1927-1928 жылдарrа дейiн пайдаланылып келдi. Қазақ оқушыларының ересек буыны сауатын Байтұрсыновтың "Әлiп-биiмен" ашып, ана тiлiн Байтұрсыновтың "Тiл құралы" арқылы оқып үйрендi.1933 жылдан бастап бастауыш мектеп 4 кластық, орталау мектеп 7 кластық және орта мектеп 10 кластық болып қайта құрылды. Қоғамдық саяси пәндердi оқытуға және оқушы­ларға жаңаша идеялық тәрбие беруге ерекше мән берiлдi. Екiншi бесжылдық жылдарында республикада мұrалiмдер саны eкi еседен астам көбейiп, 14 мыңнан 31 мыңға жеттi.1936 жьлы май айында Москвада өткен Қазақстан әдебиетi мен өнерiнң aлғaшқы онкүндігi қазақ әдебиeтi мен өнер жетiстiктерiнiң айғағы болды. Үкімет қазақ халқының әдебиет пен өнер қайраткерлерiнің таланты мен шеберлiгiн жоғaры бағалады. Жазушылардың, артистердiң" мәдени құрылыс қайраткерлерiнiң үлкен бiр тобы - Ж. Жабаев, С. Сейфул­лин, А. Жұбанов, Т. Жүргенов және басқалар үкiмeт награда­ларына ие болды. К. Бәйсейiтова КСРО Халық артисi деген жoғaры атақ алды, ал көп адамдаpғa Қазақ КСР-iнiң халық артисi және еңбек сіңірген артисi деген атақтар берiлдi. Қорытып айтқанда, көптеген қиыншылықтарға, бұрмалау­шылықтapғa, кемшiлiктeрге қарамастан Қазақстанда 20-шы және 30-шы жылдарда мәдени дамуда бiрсыпыра iлгерлеушi­лiктер орын алды. Егер 1937-1938 жылдары «сталиндiк жезтыр­нақ аппарат» қазақ зиялыларын қудаламағaнда бұл табыстар қомақтырақ болуы мүмкiн eдi. Сондай-ақ: республика мәдениетiнiң одан әpi кеңiнен дамып, құлаш жаю процесiне1941 жылы басталған Ұлы Отан соғысы да кepi әcepiн тигiздi.  </vt:lpstr>
      <vt:lpstr>Сталин қайтыс болғаннан кейiн 50-шi жылдардың орта шенiнен бастап жеке адамға табынушылықтың зардаптарын жойып, социалистiк зандылықтарды қалпына келтiруге бағытталған бiрсыпыра шаралар iскe асырылды.  1950 жылы 26 желтоқсанда "Правда" газетiнде жарияланған "Қазақстан тарихының мәселелерi мapкcтiк ­лениндiк тұрғыдан баяндалсын" деген мақаланы талқылауға байланысты бүкiл Одаққа, тiптi дүние жүзiне танымал тұлғалы қайраткерлер М. О. Әуезов пен Қ. И. Сәтбаев, сондай-ақ, республиканың басқа да көрнекті жазушылары мен ғалымдары орынсыз жазғырылып, датталды.   "Жылымық жылдары" деген атпен тарихқа енген 50-шi жылдардың екiншi жартысынан былайғы кезеңде көптеген игi ic атқарылды. Басшылықтың ұжымдық принципi енгiзiлiп, әкiмшiл-әмiршiл басқару жүйесi босаңси бастады. Қағазбастылықпен, жиналыс, мәжiлiс өткiзумен әуестенушiлiкпен күрес күшейдi. Ұлт мәселесiндегi бұрмалаушылықтар түзетiле бастады. Ұлттық республикалардың құқықтары кеңейтiлдi. Сол жылдардағы рухани мәдениеттегi субъективизм мен тұрпайы социализм элементтері бiрқатар қиындықтарға әкелдi. Мәселен, әдебиет пен өнердің өмірді көпе-көрнеу боямалайтын тартыссыз шығармалары одан әрі туындады.Кино өнерiнде картиналарды аз жасау керек, бiрақ олар бipден "асыл қазыналар" қатарына кipyi керек, әрбiр фильмде қазiргi заманның аса маңызды күрделi мәселелерi, барлық жақтары мiндеттi түрде көрсетiлуi керек деген нұсқау бойынша жұмыс жүргiзiлдi. Әрине, мұндай көзқарас кезiнде "асыл қазынаның"-сырт көзге қомақты, бiрақ ic жүзiнде өмір шындығынан,  көркемдiк шеберлiктен аулақ, атүсті  жасалған шығармалар көбейдi. Мұндай сипат әдебиетшiлердiң айтуынша, белгiлi дәрежеде "Жамбыл" фильмiне тән болды. Кеңес әдебиетi мен өнерінде  "тартыссыздық теориясы" елеулi зиянын тигiздi. Оның рухымен жазылған шығармалар сахнада ұзақ өмip сүре алған жоқ. Бұл кезде мәдени-ағарту мекемелерi әлi де жетiспейтiн едi, олардың көпшiлiгi нашар жабдықталған және бiлiктi мамандармен қамтамасыз етiлмеген болатын. Күрделi құрылысқа және мәдени-ағарту мекемелерiн жөндеуге қаржы жеткiлiктi мөлшерде бөлiнбедi. 1951 жылдан 1955 жылға дейiн республикада 8 жаңа жоғары және 22 арнаулы оқу орны ашылды. Қарағандыда eкi жоғары оқу орны - медицина және тау-кен институттары, Семейде малдәрiгерлiк-зоотехникалық және медицина инсти­туттары жұмыс icтей бастады. Жаңа жоғары оқу орын­дарының Ақтөбе медицина /1957 ж, Целиноград ауьшшаруашылық /1958 ж) Өскемен құрылыс-жол /1958 ж/ иниституттарының ашылуымен бiрге бұрыннан бар жоғары оқу орындары кеңейiп, оларда жаңа факультеттер пайда болды. 1956 жылдан бастап Шымкент технология иниституты құрылыс материалдары кәсiпорындарының жабдықтарын монтаждау және пайдалану жөнiндегi инженер-механиктердi даярлай бастады. Қазақ ауыл шаруашылығы институтында электрлендiру және гидромелиорация мамандықтары бойын­ша жаңа инженерлiк факультеттер мен бөлiмдер ашылды. </vt:lpstr>
      <vt:lpstr>Қорытып айтқанда, 50-шi жылдар Қазақстан үшiн одақтық баланстағы рөлi өскен, индустриялық қуаты артқан, мәдениетi бiраз дамыған, сөйтiп экономикасы өрлеу жолына түскен кезең болды. Осы жылдарда мәдениет саласының материалдық ­техникалық негiзiн нығайтуда бiраз жұмыстар icтелдi. Республикада мәдени объектiлердiң  құрылысы жаңа типтiк жоба бойынша, мектеп пен мәдени мекемелерiнiң алдына өмiрдiң өзi қойған жаңа талаптар ескерiле отырып жүргiзiлдi. Тоғызыншы және оныншы бесжылдық кезiнде жаңа баспалар құрылды. Бұлар: "Қайнар", Қазақ Совет Энциклопедиясы, жастарға арналған "Жалын" , "Өнер" баспалары. Республикада жылма-жыл қазақ, орыс, ұйғыр, нeмic, корей тiлдерiнде 30 миллиондай дана таралыммен 2 мыңға жуық кiтап шығып тұрды. 70-80 жж. бес томдық "Қазақ ССР тарихы", он томдық "Қазақ тiлiнiң түсiндiрме сөздiгi", он бiр томдық монографиялық жұмыс - "Қазақ­станның металлогениясы", тоғыз томдық "Қазақстанның өсiмдiктерi" және диалектикалық логика жөнiнде бiрсыпыра iргелi монографиялар жарық көрдi. Бiр жолғы тиражы 5 миллион данамен 415 rазет, ондаған жорнал шығарылды. Селолық жерлерде 6 мыңнан астам клубтар мен мәдениет сарайлары қызмет көpceттi. Оларда 12 мыңнан астам көрке­мөнерпаздар ұжымы icтедi. Ондаған халық театрлары, ән-би ансамбльдерi, қазақ ұлт-аспапты халықтық оркестрлерi, халық хорлары құрылды. Қазақстан селоларында мәдени-бұқаралық жұмыстың мәдениет университетrерi мен мектептерi, көшпелi өнертану кафедралары, көркемдiк шығармашылық бiрлестiктер, атеизм автоклубтары және т.б. сол секiлдi жаңа формалары кеңiнен тарады. Село тұрғындарының тұрмысына телевизия, радио, баспасез, кино бұрынғыдан да көбiрек ене бастады. Ауыл мен деревняның, мәдени дәрежесi Қазақстанның село зиялы­ларының сан және сапа жағынан едәуiр өcyiмен сипатталды. Орта есеппен бiр колхоз бен совхозға 70-шi жылдардың басында 45 жоғары және арнайы орта бiлiмi бар маманнан келдi. 1970 жылға қарсы телевизия республиканың барлық облыстарына дерлiк ендi. Қазақстанда телевизияның 15 программалық орталығы және осынша студиясы, сондай-ақ телевизия бағдарламасын тарататын және қабылдап алып қайта тарататын жүйелер iстедi. 4 республикалық және 19 облыстық бағдарламалар арқылы радио хабарлары қазақ, орыс, ұйғыр, корей тiлдерiнде жүргiзiлдi. 1976 жылдың аяғында республикада 10282 кино қондырғысы болып, олар бiр жылда 290 миллион кино көрерменіне қызмет көрсеттi. Халық aғapтy ici де бiрсыпыра алға басты. Мәселен, республиканың жалпы бiлiм беретiн 10154 мектебiнде 1970 жылы 3 миллион 140,8 мың бала оқыса, 1977 жылы 9217 мектепте 3 миллион 266,1 мың бала оқыды. 1970 жылы Қазақстанда 46жоғары және 190 арнаулы орта оқу орны болып, оларда 416 мыңнан астам студент бiлiм алды. Студенттердi 160 мамандық бойынша әзiрледi. Респуб­ликаның техникумдарында жастар 182 мамандық бойынша оқытылды. 1986 жылы республикада жоғары оқу орын­дарының саны 55-ке, ал арнаулы орта оқу орындарының саны 246-ғa жеттi. жоғары оқу орындары мен техникумдарда 550 мыңдай студент оқыды. Республика халқының әрбiр 10 мың адамына 160 студенттен келдi.           </vt:lpstr>
      <vt:lpstr>  ПӘН БОЙЫНША ОҚУ-ӘДІСТЕМЕЛІК МАТЕРИАЛДАР </vt:lpstr>
      <vt:lpstr>Презентация PowerPoint</vt:lpstr>
      <vt:lpstr>Пән бойынша берілетін жұмыстар мен орындалуы туралы кесте </vt:lpstr>
      <vt:lpstr>Презентация PowerPoint</vt:lpstr>
      <vt:lpstr>Презентация PowerPoint</vt:lpstr>
      <vt:lpstr>Презентация PowerPoint</vt:lpstr>
      <vt:lpstr>Негізгі  әдебиеттер:                Мәдениеттану: жоғары оқу орынд. студенттеріне арн. оқулық / [Н. Г. Багдасарьян және т. б.]; ҚР білім және ғылым м-гі, әл-Фараби атын. ҚазҰУ.- Алматы: Қазақ ун-ті, 2006.- 313, [3]               2.Мәдениеттану пәнінің бағдарламасы: Жоғары оқу орынд. студенттеріне арн. / ҚР білім м-гі; [Құраст. : Қ. М. Сатыбалдина, С. Т. Темірбеков, Ж. М. Мүтәліпов ж/е т. б.].- Алматы: Респ. бас. каб., 1995.- 30 б. 3.Мәдениеттану сөздігі/ [Құраст.: Т. Х. Ғабитов, Ә. Ә. Қодар, Ә. Б. Наурызбаева ж/е т. б.].- Алматы: Сорос - Қазақстан қоры, 2001.- 324, [8] б.  ISBN 9965-520-72-0: 300 т., 1000 дана.   4. Әлемдік мәдениеттану ой-санасы: 10 томдық / [құраст. З. Ж. Наурызбаева, Ш. Ә. Нұрпейісова].- Алматы: Жазушы, 2005.- (Мәдени мұра).                  5. Ғабитов, Т.Х.  Мәдениеттану: [жоғары оқу орынд. студенттеріне арн. оқулық] / Тұрсын Хафизұлы Ғабитов, Жүсіп Мүтәліпов, Ақтолқын Құлсариева.- Толық. 4-бас.- Алматы: Раритет, 2005.- 412, [4] б.   6.Ғабитов, Т.Х.  Мәдениеттану [CD-R]: оқу-метод. кешені / Тұрсын Хафизұлы Ғабитов.- Алматы: ҚазМУ, 2007.- 80 min/700 mb.  7.Бейбіт мәдениет жолында – 2000. 200т.00т. 8.Қазақ мәдениеті: зерттеулер мен ізденістер. Казахская культура: исследования и поиски. – Алматы:2000. 370 тг Қосымша әдебиеттер: 1.Қазақстандағы қазіргі мәдениеттану парадигмалары т 10. 2006. 781т. 2.Мәдени-философиялық энциклопедия сөздік. Алматы:2004. 1150т. 3.Мәдениет және ориентализм. Т.5. – 2006.781т. 4.Мәдениеттану негіздері. Алматы:2001. 5.Мәдениеттану. Алматы:Қаз. Университеті 2006 6. Сатершинов Б.М. Қазақстан мәдениетінің тарихы мен теориясының кейбір мәселелері. Алматы:2001. </vt:lpstr>
      <vt:lpstr>Семинар сабақтарының жоспары    Бірінші тақырып. Мәдени типология  пәні және оның қоғамда алатын орны. Тапсырма: 1. Мәдениеттілік пен өркениеттілік 2. Адам және мәдениет 3. Мәдениеттер типологиясы 4. Шығыс пен Батыс: мәдениеттер сұхбаты Екінші тақырып.  Архаикалық мәдениет. Тапсырма: Алғашқы қауымдық құрылыс мәдениетін кезеңдерге бөлу. Қауымдық құрылыс мәдениетінің материалдарық және рухани негіздері. Ежелгі адамдардың дүниетанымы. Миф және оның ежелгі адамдар өміріндегі ролі. 4. Діннің алғашқы формалары  ( анимизм, магия, фетишизм, тотемизм, шаманизм).  Үшінші тақырып. Ежелгі Мысыр (Египет) өркениеті. Тапсырма: 1.Көне Мысыр өркениетіндегі жеке адам тұлғасы және қоғам,  оның ерекшеліктері;           Перғауындар мен абыздардың қоғамдағы орны. 2.Мысыр мәдениетінің дүниежүзілік өркениет дамуына тигізген әсері. 3. Көне мысырлықтардың  дүниетанымы, мифологиясы, діни наным-сенімдері мен   бақилық өмір туралы түсініктері. 4.Көне Мысырдағы сәулет өнері мен жазудың ерекшеліктері.  Төртінші тақырып. Шумер-Вавилон өркениеті. Тапсырма: Шумер-Вавилон мәдениетінің даму кезеңдері мен ерекшеліктері. Көне Шумер-Вавилон қоғамындағы жеке тұлғаның орны, адамдардың дүниетанымы мен діни наным-сенімдері. 3. Шумер-Вавилон мәдениет ескерткіштері (жазба ескерткіштер, сәулет өнері).  Бесінші тақырып. Үнді өркениеті. Тапсырма: 1.Үнді өркениетінің басқа мәдениеттерден айырмашылығы неде? 2.  Үнді мифологиясындағы құдайлар иерархиясы. Көне үнділіктердің дүниетанымы, мифологиясы, діни наным-сенімдері мен салт-дәстүрлері. 3. Үндінің  көне жазба ескерткіштері, олардың әлемдік әдебиеттегі алатын орны. 4. Көне Үнді сәулет өнерінің ерекшеліктері.     .   </vt:lpstr>
      <vt:lpstr>Алтыншы тақырып: Ежелгі Қытай елінің мәдениеті. Тапсырма: 1. Ежелгі Қытай елінің мәдениеті. 2. Ежелгі қытай қоғамы мәдениетінің өзіндік ерекшеліктері, діни наным-сенімдері, салт-дәстүрлері. 3. Ежелгі  Қытай мәдениеті жетістіктерінің дүниежүзілік өркениетке қосқан үлесі. 4. Конфуцийшілдік-даосизм философиялық ілімінің қытай қоғамын қалыптастырудағы ролі.     Жетінші тақырып. Антика дүниесінің мәдениеті. Тапсырма: 1.Ежелгі Грек мәдениетінің сипаты мен даму кезеңдері. 2. Ежелгі Грекия мәдениетінің мифологиясы мен космоцентризмі. Құдайлар иерархиясы. 3.Гректің философиялық және саяси-этикалық ілімдерінің көрнекті өкілдері ( Пифогор, Демокрит, Сократ, Платон, Аристотель). 4. Ежелгі  грек поэзиясының көрнекті өкілдері мен олардың шығармалары (Гомер, Гесиод т.б.)       5. Антика қоғамындағы білім беру мен тәрбие мәселелері.   Сегізінші тақырып. Ежелгі Рим мәдениеті. Тапсырма: 1. Антикалық Римнің дәстүрлі мәдениеті, бастау алған қайнар көздері. 2. Ежелгі Рим қоғамындағы құқық, шешендік өнер, қарым-қатынастар этикасы. 3. Рим қоғамының салт-дәстүрлері, әдеп-ғұрыптары. 4. Әдебиет пен сәулет өнері, оның Батыс өркениетінің архетипі ретіндегі ролі.     Тоғызыншы тақырып. Тапсырма: 1. Ортағасырлық еуропалық мәдениеттің қалыптасып, дамуының әлеуметтік-экономикалық негіздері. 2. Ортағасырлық білім жүйесі мен мәдениеттің  категориялары. 3. Ортағасырлық мәдениеттің діни және көркемдік канондары. Христианшылық. Христиандық философияның қалыптасуы мен дамуы. 4.  Інжілдің мәдени-тарихи мағынасы.   </vt:lpstr>
      <vt:lpstr>Оныншы тақырып. Қайта Жаңғыру дәуірінің мәдениеті Тапсырма: 1. Қайта Жаңғыру  мәдениетіндегі гуманизм және адам идеалы. 2. Антика дүниесі мен Қайта Жаңғыру дәуірі мәдениеттерінің сабақтастығы. 3. Қайта Жаңғыру дәуірі алыптары. 4. Діни реформация және мәдени құндылықтардың өзгеруі.   Он бірінші тақырып. Жаңа Заман мәдениеті  Тапсырма: 1. Жаңа Заманның мәдени-құндылық  бағдарлары. 2. Қоғамдағы ғылым мен техника ролінің абсолюттендірілуі. 3. Классицизм идеалдары мен құндылықтары. 4. Ағартушылық мәдениетінің әлеуметтік-экономикалық негіздері. Он екінші тақырып. ХХ ғасыр мәдениеті. Тапсырма: 1. ХХ ғасыр мәдениетінің негізгі құндылықтары мен қайшылықтары.      2. Модерн және постмодерн      3. Мәдени интеграцияның ғаламдық бағыттары.       4. Мәдени мұраны сақтаудың  басты мәселелері мен міндеттері, ондағы мемлекет пен қоғамдық институттардың ролі.   Он үшінші тақырып. Қазақ мәдениетінің бастаулары. Тапсырма: 1.Қауымдық құрылыс кезіндегі қоныстар және материалдық мәдениет ескерткіштері. 2. Түрік өркениеті және оның ерекшеліктері. Көне түріктердің космогониясы мифологиясы. 3. Көнетүріктік руникалық жазулар. «Орхон-Енисей» ескерткіштері. 4. Ортағасырлық қалалық мәдениеттің негізгі сипаттары.    </vt:lpstr>
      <vt:lpstr>   Он төртінші тақырып. Қазақстандағы орта ғасыр мәдениеті. 1. Номадизм өмір салты ретінде.  2. Еуразиялық кеңістіктегі номадтар мәдениетінің негізгі белгілері. 3. Қазақ хандығының құрылуы – ұлттық мәдениет қалыптасуының негізі. Жыраулар, ақындар, күйшілер , шешендер шығармашылықтары, қол өнері, ою-өрнек рәміздерінің ерекшеліктері. 4. Қазақтардың космологиялық түсініктері мен дүниетанымының синкретизмі.   Он бесінші тақырып. Х1Х ғ.-ХХ1 ғасырдағы қазақ мәдениеті. Тапсырма: 1.Қазақстанның Ресей империясының құрамына кіруі, ұлттық төл мәдениет саласындағы дағдарыс және оның ақындар поэзиясындағы көрінісі. 2. Қазақтың ғалым-ағартушыларының белгілі еңбектері (Абай – философ және ақын, Шоқан – Шығыс мәдениеттерін зерттеуші, Ы.Алтынсарин – қазақ ағартушылығының көрнекті тұлғасы, т.б. ) 3.Х1Х ғ.ХХ ғ. Қазақ поэзиясы мен музыка өнерінің белгілі қайраткерлері, әдебиет майталмандары мен саяси қайраткерлер.(Құрманғазы, Тәттімбет, Дәулеткерей, Ақан сері, т.б; әдебиет майталмандары мен саяси қайраткерлер.( Ә.Бөкейханов, А.Байтұрсынов, Ж.Аймауытов, М.Жұмабаев т.б.)  4. Кеңестік Қазақстан мәдениеті. Өнердің, білім мен ғылымның Қазақстандағы дамуы.   Көрнекті өкілдері.  5. Егемен Қазақстандағы  ұлттық мәдениетті жандандыру мен өркендету  мәселелері.    </vt:lpstr>
      <vt:lpstr>Студенттердің оқытушының  жетекшілігімен  өзіндік жұмыс атқару сабақтарының жоспары    1.  Мәдениет–мәдениеттанудың объектісі және пәні ретінде. Мәдениеттанудың қалыптасуы мен дамуының заңдылықтары.                Тапсырма: 1.Мәдениет деген сөздің мағынасын қалай түсінесіз? 2.Мәдениетке қандай аспектілер жатады? 3.Мәдениеттану ғылымының іргелі проблемалары. 4.Мәдениет заңдылықтарының мәнін, әдістері мен принциптерінің мазмұнын ашыңыз. 5. Мәдениет пен діннің өзара байланысы. 6.Мәдениеттанудың қатарлас әлеуметтік және гуманитарлық ғылымдармен байланысы (философия, антропология,әлеуметтану, психология, этнология, семиотика және т.б.) Өткізу формасы: Жауапты ізденуде өзіндік жұмыс жасау, Топта талқылау. Жұмыс нәтижелері дәптерде тіркеледі. Әдістемелік ұсыныстар: Тапсырманы орындау үшін студенттің оқу әдебиеттерімен, дәріс жазбаларымен өзіндік жұмыс істеуі, сонымен қатар оқыған материалдардан қорытынды шығара білуі, фактілерді салыстыра білулері  қажет. Тапсырма мазмұны топта талқыланады.   Ұсынылатын әдебиеттер:   1.Сапрыкин. Введение в культурологию.Уч.пособие. М.1995. 2. Введение в культурологию. В 3-х томах. М.,1995. 3. Габитов Т. Культурология. А.,2001 4. Габитов Т. М. Мәдениеттануға кіріспе. А.,2001 5. Гуревич П.С. Культурология.Учебное пособие.М.1996. 6. Гуревич П.С. Культурология . Уч.пособие. М.1996. 7. Радугин .,Радугина  .Культурология  М.,1999. 8. Багдасарьян. Культурология. М.,1998. 9. Ғабитов Т.,Алимжанова. Мәдениеттану. Оқу құралы. А.2003 10.Тимошинов В.И. Культурология. Учебное пособие. М.2003. 11.Алтаев Ж., Ғабитов Т.Х. Философия және мәдениеттану. А.,2001. 12. Марғұлан Ә. Ежелгі мәдениет куәлері. А.,1966. 13. Риквин Б. Өнердің ықшам тарихы. А.,1988. </vt:lpstr>
      <vt:lpstr>2.Архаикалық мәдениет  Тапсырма:  1.Ежелгі адамның архаикалық санасына  мифология қалай әсер етті?  2.«Табу» дегеніміз не? Ол ұғымдардың біздің заманымызға дейін сақталу себебі неде? 3.Діни нанымдардың көне архаикалық түрлерінің ежелгі адамның дүниетанымы мен мәдениетінің дамуына әсері. 4.Тотемизм, анимизм,фетишизм, шаманизм, магия терминдерінің мазмұнын түсіндіріңіз. 5. Құранның қасиетті сөздері жазылған бойтұмардың тіл-көзден сақтайтын қасиетіне деген сенім қазіргі кезеңге дейін сақталып келу себебі неде? 6.Жас үйленген жұбайлар немесе алыс жолға сапарға шыққан жолаушы алдымен қарттардан бата алуының себебі неде?  Өткізу формасы:  Жұмыс топпен, дискуссия түрінде өткізіледі. Студенттер оқулықтарға сүйене отырып тақырыпты талдайды. Әдістемелік ұсыныстар: Тақырыпты меңгеру үшін қойылған сұрақтарды тереңірек түсіну қажет. Пікірталас кезінде мәліметтерді дәлелдерге сүйене отырып талдайды. Ұсынылған әдебиеттер: 1.Сапрыкин. Введение в культурологию.Уч.пособие. М.1995. 2. Введение в культурологию. В 3-х томах. М.,1995. 3. Габитов Т. Культурология. А.,2001 4. Габитов Т. М. Мәдениеттануға кіріспе. А.,2001 5. Гуревич П.С. Культурология.Учебное пособие.М.1996. 6. Гуревич П.С. Культурология . Уч.пособие. М.1996. 7. Радугин .,Радугина  .Культурология  М.,1999. 8.Багдасарьян. Культурология. М.,1998. 9.Ғабитов .,Алимжанова. Мәдениеттану. Оқу құралы. А.2003 10.Тимошинов В.И. Культурология. Учебное пособие. М.2003. 11.Алтаев Ж., Ғабитов Т.Х. Философия және мәдениеттану. А.,2001.   </vt:lpstr>
      <vt:lpstr>3. Мысыр ( Египет) өркениеті тапсырма: 1.Ежелгі Мысырда  діннің маңызының ерекше зор болуы себебі неде? 2.Ежелгі мысырлықтардың құдайларын аң бейнесіне ұқсас етіп бейнелеулері не себептен? 3.Пирамидалардың салыну себебі. 4.Иероглифтың  әріптен айырмашылығы қандай? 5. Ежелгі Египет храмдық сәулет өнерінің  ерекшелігі қандай? Өткізу формасы: Жұмыс топпен дискуссия түрінде өтіледі. Студенттер ғылыми әдебиеттерден алынған мәліметтерді дәлелдерге сүйене отырып талдайды. Әдістемелік ұсыныс: тапсырманы орындау үшін студенттер Ежелгі Шығыс  тарихын, мәдениетін зерттеуге арналған арнайы оқулықтармен,түпнұсқалармен және жазба деректермен  өзіндік жұмыс жасауы қажет. Ұсынылатын әдебиеттер: 1. Введение в культурологию. В 3-х томах. М.,1995. 2. Габитов Т. Культурология. А.,2001 3. Габитов Т. М. Мәдениеттануға кіріспе. А.,2001 4.Ғабитов Т .,Алимжанова. Мәдениеттану. Оқу құралы. А.2003 5. Тимошинов В.И. Культурология. Учебное пособие. М.2003. 6.Древняя цивилизация. М., 1989 7.Культурология. Антология. Т.1., М., 1994 8.Қоңыратбаев Ә. және Қоңыратбаева Т. Көне мәдениет жазбалары.  9.14.Лосев В.Ф. Философия. Мифология. Культурология. М.,   10.В.М. Хачатурян . История мировых цивилизации. /10-11 классы/. М., 1997 11. Культура Древнего Египта.,М.,1976; 12. Древние цивилизации (Под общ. Редакцией Г.М.Бонгард – Левина. – М.: Мысль, 1989;   </vt:lpstr>
      <vt:lpstr>3.Шумер-Вавилон өркениеті     тапсырма: 1.Ежелгі шумерліктер мен вавилондықтардың дүниетанымы.    2.Құдайға жалбарыну кезінде адамдар не себептен магияны қолданды? 3. Сына жазудың басқа жазу үлгілерінен айырмашылығы қандай? 4. Әлемнің жеті ғажайыбының қайсысы Вавилон мәдениетіне жатады? 5.Хаммурапи патша заңдарының  ерекшеліктері қандай? 6. Ертедегі шумерлердің дүниетанымдарына мифтердің әсері. Өткізу формасы: Жұмыс топпен, дискуссия түрінде өткізіледі. Студенттер оқулықтарға сүйене отырып тақырыпты талдайды Әдістемелік ұсыныстар: Тақырыпты меңгеру үшін Шумер-Вавилон тарихын, мәдениетін зерттеген арнайы жазба деректерімен  оқу құралдарын оқу, игерген білімді ой-елегінен өткізіп, сараптай білу.  Ұсынылған әдебиеттер: 1.Лосев В.Ф. Философия. Мифология. Культурология. М.,  1991 2.Қоңыратбаев Ә. және Қоңыратбаева Т. Көне мәдениет жазбалары. А., 1991 3.Философиялық сөздік. А., 1997  В.М. Хачатурян . История мировых цивилизации. /10-11 классы/. М., 1997 4. Культура Древнего Египта.,М.,1976; 5. Древние цивилизации (Под общ. Редакцией Г.М.Бонгард – Левина. – М.: Мысль, 1989;   6. Замаровский В. Их величества – пирамиды. – М.: Наука, 1991.   7. Белицкий М. Забытый мир шумеров. – М.: Наука, 1980.; 8. «Я открою тебе сокровенное слово.» Литература Вавилонии и Ассирии.   (Сост. В.К. Афанасьева и И.М. Дьяконов. – М.: Худ. Лит.,1981.;   9.Клима Й. Общество и культура древнего Двуречья. – Прага,1967.; 10. Кленгель – Брандт Э. Вавилонская башня: легенда и история. – М.: Наука,1991.   </vt:lpstr>
      <vt:lpstr>5. Үнді-буддалық  мәдениет. Тапсырма: 1.Ежелгі Үнді дәстүрімен әдет-ғұрпы және діни сенімдері. 2.Үндістер қандай құдайларға табынды? 3.Музыка мен би өнері,ұлттық асхана,ұлттық киімдері 4.Дхарма,артха, кама, мокша сөздері не мағына береді? 4.Қарапайым үндістер касталық қарым-қатынастар жүйесіне не себептен қарсы шықпады?  Өткізу формасы: оқу құралдарымен, жазба деректермен, дәріс конспектілерімен жеке жұмыс, қорытындысын топта талқылау. Нәтижесін дәптерге жазу. Әдістемелік ұсыныстар: Үнді мәдениеті тарихына арналған арнайы жазба деректермен, оқу құралдарымен тереңірек танысу, ойша аналитикалық сараптама жасай білу. Ұсынылған әдебиеттер:  1. Древние цивилизации. – М.:Мысль, 1989; 2. Введение в культурологию. В 3-х томах. М.,1995. 3. Габитов Т. Культурология. А.,2001 4. Габитов Т. М. Мәдениеттануға кіріспе. А.,2001 5.Ғабитов .,Алимжанова. Мәдениеттану. Оқу құралы. А.2003 6. Тимошинов В.И. Культурология. Учебное пособие. М.2003. 7.Древняя цивилизация. М., 1989 8.Культурология. Антология. Т.1., М., 1994 9.Қоңыратбаев Ә. және Қоңыратбаева Т. Көне мәдениет жазбалары.  10.Лосев В.Ф. Философия. Мифология. Культурология. М.,   11.В.М. Хачатурян.  История мировых цивилизации. /10-11 классы/. М., 1997 12. Елисеев Г.А. История религий, М. 1997; изд. «Дрофа»; 13. Литература и культура  древней и средневековой Индии, М.1979. </vt:lpstr>
      <vt:lpstr>6. Конфуцийшілдік-даосистік діни-философиялық ілім-қытай өркениетіне тән ерекше ілім ретінде. Тапсырма: 1. Конфуций ілімінің негізгі қағидалары, оның  ежелгі қытай қоғамының тіршілік-салтына тигізген ықпалы. 2.Ежелгі Қытай  мәдениетіндегі көркем өнердің ролі. 3.Дао ілімінің мазмұны 4. Даосизмнің конфуцийшіліктен  айырмашылығы. Өткізу формасы: Берілген сұрақтарға студенттер жекелей өз ой-пікірін айту арқылы, топта сабақты ойталас ретінде өткізеді  Әдістемелік ұсыныс: Қытай мәдениеті тарихы жазылған арнайы оқу құралдарымен, жазба деректермен тереңірек танысу қажет.   Ұсынылған әдебиеттер:  1. Древние цивилизации. – М.:Мысль, 1989; 2. Введение в культурологию. В 3-х томах. М.,1995. 3. Габитов Т. Культурология. А.,2001 4. Габитов Т. М. Мәдениеттануға кіріспе. А.,2001 5.Ғабитов Т.,Алимжанова. Мәдениеттану. Оқу құралы. А.2003 6. Тимошинов В.И. Культурология. Учебное пособие. М.2003. 7.Древняя цивилизация. М., 1989 8.Культурология. Антология. Т.1., М., 1994 9.Қоңыратбаев Ә. және Қоңыратбаева Т. Көне мәдениет жазбалары.  10.Лосев В.Ф. Философия. Мифология. Культурология. М.,   11. Государство и общество в Китае. М.,1978.    </vt:lpstr>
      <vt:lpstr>7. Ежелгі Грекия мәдениеті Тапсырма: 1.Грек өркениетінің бастау алған қайнар көздері 2.Көне грек қоғамының құрылымын сипаттау. 3.Гректер табынған құдайлар. 4.Ежелгі грек мифологиясы. 5.Олимпиялық ойындардың пайда болу себептері. 6. Ежелгі грек мәдениетінің әлем халықтары мәдениетіне тигізген ықпалы.    Өткізу формасы:Тапсырма: Топ бірнеше командаға бөлініп, әр сұраққа дұрыс жауабын беруге тырысады. Жауаптарға оқытушы төрелік етеді. Дұрыс жауаптар берген команда көп балл алады. Сабақта Көне Грекия мәдениетінің үлгілерін көрсететін  суреттер көрнекі құрал ретінде көрсетіледі. Әдістемелік ұсыныс: Ежелгі Грекияның тарихымен толықтай танысу үшін студенттерге өзіндік көп еңбектенуге, яғни Грекияның тарихы, мәдениеті, мифологиясы, қоғамдық құрылымы жайлы арнайы жазылған еңбектермен тереңдей танысулары қажет. Алған білімдерді ой елегінен өткізіп, сараптай білулері керек.  Ұсынылған әдебиеттер: 1. Древние цивилизации. – М.:Мысль, 1989; 2. Введение в культурологию. В 3-х томах. М.,1995. 3. Габитов Т. М. Мәдениеттануға кіріспе. А.,2001 4.Ғабитов .,Алимжанова. Мәдениеттану. Оқу құралы. А.2003 5.Древняя цивилизация. М., 1989 6.Культурология. Антология. Т.1., М., 1994 7.Қоңыратбаев Ә. және Қоңыратбаева Т. Көне мәдениет жазбалары.  8.Лосев В.Ф. Философия. Мифология. Культурология. М.,   9. Полевой В.М. Искусство Греции (Древний мир),М., 1986; 10. Тронский А.М. История античной литературы.М.,1988; 11. Древние цивилизации. – М.:Мысль, 1989; 12.Кун Н.А. Легенды и мифы Древней Греции. – Любое издание. 17. Немировский А.И. Этруски: от мифа к истории. – М.: Наука,1983.   </vt:lpstr>
      <vt:lpstr>8.Ежелгі Рим мәдениеті тапсырма: 1.Ертеримдік мәдениеттің бастау алған қайнар көзі 2.Рим мәдениетіндегі сәулет, мүсін өнерінің алатын орны. 3.Рим қоғамының саяси-әлеуметтік құрылымы. 4.Рим императорлары мен атақты қолбасшылары жайлы білетіндеріңізді айтыңыз. 5.Рим құқығы туралы. 6. Рим өркениетінің құлдырау себептері. Өткізу формасы: Интеллектуалды ойын - жекпе-жек. Көрнекі құрал ретінде  Рим мәдениеті дәуіріне жататын суреттер көшірмесі көрсетіледі. Әдістемелік ұсыныс: Студенттер екі топқа бөлініп, сұрақтарға байланысты пікірсайыс жүргізеді. Жауаптардың дұрыс-бұрыстығына оқытушы төрелік жасайды.Дұрыс жауапты неғұрлым көп берген команда жеңіске ие болады, жоғарғы балл алады. Ұсынылған әдебиеттер:  1. Древние цивилизации. – М.:Мысль, 1989; 2. Введение в культурологию. В 3-х томах. М.,1995. 3. Габитов Т. Культурология. А.,2001 4. Габитов Т.  Мәдениеттануға кіріспе. А.,2001 5.ҒабитовТ., Алимжанова. Мәдениеттану. Оқу құралы. А.2003 6. Тимошинов В.И. Культурология. Учебное пособие. М.2003. 7.Древняя цивилизация. М., 1989 8.Культурология. Антология. Т.1., М., 1994 9.Қоңыратбаев Ә. және Қоңыратбаева Т. Көне мәдениет жазбалары.  10. Соколов Г. И. Искусство Древнего Рима. М.,1986; 11. Униченко. Цицерон и его время. М., 1986.; 12. Винничук Л. Люди,нравы и обычаи Древней Греции и Рима. – М.: Высшая школа, 1988; 13. Куманецкий К. История культуры Древней Греции и Рима. – М.: 1990; </vt:lpstr>
      <vt:lpstr>9. Ортағасырлық Батыс Еуропа дәуірінің мәдениеті  тапсырма:  1. Ортағасырлық қоғамға тән  ортақ сипаттар 2. Еуропа королдері не себептен Рим Папасына тәуелді болды? 3.Ортағасырлық көркем өнердің антикалық дәуірдегіден  негізгі айырмашылықтары. 4.Христиан дінінің негізгі қағидалары. 5.Романдық стильдің ерекшеліктері 6.Готикалық стильдің Батыс Еуропа мемлекеттерінің әрқайсысындағы  ерекшеліктері (Франция, Германия, Англия, Испания, Италия) Өткізу формасы: Тақырыпқа байланысты  алдын-ала бөлініп берілген сұрақтарға  реферат жазып әкеліп, топ алдында оқу және кеңейтілген түрде әр сұрақты талқылау.  Әдістемелік ұсыныс: Сұрақтарға жауап іздеуде студенттердің өзіндік жұмыс істеуі, дәріс конспектілері мен арнайы оқу құралдарын оқуы қажет.  Ұсынылған әдебиеттер. 1. Хейзинга Й. Осень Средневековья.М., 1988; 2. Яковлев Е.Г. Искусство и мировые религии. М., 1986; 3. Гуревич А.Я. Средневековый мир: культура безмолствующего    большинства, - М.; Искусство, 1990. 4.История Европы. Т.2. Средневековая Европа. – М.: Наука,1992.; 5 Византия. – М. СЛОВО, 2001. – 48 стр., илл.    6. Габитов Т. Культурология. А.,2001     7.Габитов Т. М. Мәдениеттануға кіріспе. А.,2001     8.Ғабитов Т., Алимжанова. Мәдениеттану. Оқу құралы. А.2003   </vt:lpstr>
      <vt:lpstr>Қайта өрлеу дәуірінің мәдениеті Тапсырма: 1.Қайта өрлеу дәуіріне тән ортақ сипаттар   2.Қайта өрлеу дәуірінің атақты қыл қалам шеберлері не себептен өз     шығармаларында әйел сұлулығы мен балалы ана бейнесін дәріптеген?  3.Қайта өрлеу дәуірінің атақты қыл қалам шеберлері , олардың әлемдік мәдениеттің алтын қорына қосылған шығармалары. 4. Қайта өрлеу дәуірінің сәулет өнеріндегі ерекшеліктері.   4.«Гуманизм» терминінің мәнін қалай түсінесіз? Өткізу формасы: Тапсырма бойынша сұрақтарды топта тереңдете талқылау. Әдістемелік ұсыныстар: Қайта өрлеу дәуірі туралы жазылған ғылыми еңбектермен, арнаулы оқу құралдарымен, сәулет, сурет өнері туындыларының репродукцияларымен мұқият  танысу, ой-елегінен өткізіп сараптама жасай білу, топта пікір-сайыс ұйымдастыру.      Ұсынылған әдебиеттер: 1.Ғабитов Т.Х. Мәдениеттану. А., 2001 2.Ғабитов Т.Х. Мәдениеттану негіздері. А., 2003 3.Тимошинов В.И. Культурология: Восток и Запад. А., 2001 4.Гердер И.Г. Идеи к философии истории человечества. М., 1977 5. Хачатурян В.М. История мировых цивилизаций. М. 1997; изд «Дрофа»  6. Балмахаева Г.Р. «Эстетика Ренессанса» – А.,2003, изд. «Бастау»;  7. Антология мировой философии.Возрождение. – М.,Аст,2001; 8. История искусства зарубежных стран: Средние века и Возрождение. – М.:          Изобразительно искусство. 1982.;  9. Культурология, Ростов – на – Дону, «Феникс», 1998. 10.Натаниэл Харрис. Творчество: Ренессанс, М.Лабиринт-К, 79 с.   </vt:lpstr>
      <vt:lpstr>Жаңа Заман және Реформация  кезеңі. Тапсырма: 1.Жаңа Заман дәуірінің өзіне тән сипаттары 2.Реформацияның мазмұны мен мәнін ашып көрсетіңіздер. 3.Осы кезеңде өнердің қандай жаңа жанрлары пайда болды? 4.Рококо, Барроко дегеніміз не? Ол стильдерде салынған қандай сәулет құрылыстарын білесіз? 5. Классицизмнің ерекшеліктері неден байқалады? Мысал келтіріңіз.   Өткізу формасы: Тапсырма бойынша сұрақтарды топта пікірталас түрінде тереңдете талқылау.  Әдістемелік ұсыныстар: Жаңа Заман және Реформация дәуірі туралы жазылған ғылыми еңбектермен, арнаулы оқу құралдарымен, сәулет, сурет өнері туындыларының репродукцияларымен мұқият  танысу, ой-елегінен өткізіп сараптама жасай білу, топта пікір-сайыс ұйымдастыру. Ұсынылған әдебиеттер:   7. Габитов Т. М. Мәдениеттануға кіріспе. А.,2001 8. Гуревич П.С. Культурология.Учебное пособие.М.1996. 9. Гуревич П.С. Культурология . Уч.пособие. М.1996. 10. Радугин .,Радугина  .Культурология  М.,1999. 11.Багдасарьян. Культурология. М.,1998. 12.Ғабитов Т.,Алимжанова. Мәдениеттану. Оқу құралы. А.2003 10.Тимошинов В.И. Культурология. Учебное пособие. М.2003. 12.Алтаев Ж., Ғабитов Т.Х. Философия және мәдениеттану. А.,2001. 13 Толеубаев А. Реликты доисламских верований в семейной обрядности казахов. А., 1991. 14. Балмахаева Г.Р. «Эстетика Ренессанса» – А.,2003, изд. «Бастау»; 15.Антология мировой философии.Возрождение. – М.,Аст,2001; 16.История искусства зарубежных стран: Средние века и Возрождение. – М.          17.Изобразительно искусство. 1982.; 18. Культурология, Ростов – на – Дону, «Феникс», 1998.   </vt:lpstr>
      <vt:lpstr> ХХ ғасырдағы негізгі мәдениеттанушылық мектептер және адамзаттың жаһандық проблемалары.      Тапсырма:     1.ХХ ғасырдың негізгі мәдениеттанушылық бағыттары мен тұжырымдамаларын атаңыз.     2.Мәдениеттанушылық мектептер мен бағыттардың  көрнекті өкілдері, олардың философиялық-мәдениеттанушылық ой-пікірлері.     3.Рим клубының  ғаламдық мәселелері.     4.Ғаламдық мәселелерді шешудің қандай жолдарын ұсынасыз? Өзіңіздің    ой-пікіріңізді білдіріңіз. Өткізу формасы: Оқытушы басшылығымен сабақ тақырыбының мазмұнын пікір, ой-талас түрінде талқылап, тереңдей ашу.     Әдістемелік ұсыныс: Сұрақтарға жауап іздеуде студенттердің өзіндік   жұмыс істеуі, дәріс конспектілері мен арнайы оқу құралдарын оқуы қажет.  Ұсынылатын әдебиет: 1.  Гуревич П.С. Культурология, уч.пос., -М., изд. «Знание», 1999. 2.  Культурология, Уч.пособие. - Ростов –на-Дону, изд. «Феникс», 1998. 3.  Лоренц  К. Восемь смертных грехов цивилизованного человечества.        Вопросы философии, 1992, № 3. 4.  Печчеи А. Человеческие качества, М.,1980. 5.  Моисеев Н.Н. Пути к созиданию. М., Республика, 1992. 6.  Лихачев Д.С. Экология культуры, М., 1988.      7. Нурланова К. Человек и мир. Казахская национальная идея.Алматы, 1994 г           </vt:lpstr>
      <vt:lpstr>13. Қазақ мәдениетінің бастаулары.  Тапсырма: 1.Қазақстан аумағындағы мезолит және неолит кезеңіндегі материалдық мәдениеттегі өзгерістер. 2.Неандертальдықтардың өнері мен діни көзқарастары. Соңғы палеолит кезіндегі алғашқы мәдениеттің өркендеуі. Андронов мәдениетінің пайда болуы мен таралу аймағы. Қола дәуірінің  материалдық мәдениеті.Діни сенімдер. Темір дәуіріндегі тайпалық одақтар мен таптық қоғамдар мәдениеті. ( скифтер мен сақтар өнері ерекшелігі) 7. Ұлы Жібек жолының  мәдениеттер алмасуындағы ролі.           Өткізу формасы: Оқытушы басшылығымен сабақ тақырыбының мазмұнын пікір, ой-талас түрінде талқылап, тереңдей ашу.      Әдістемелік ұсыныс: Сұрақтарға жауап іздеуде студенттердің өзіндік   жұмыс істеуі, дәріс конспектілері мен арнайы Қазақстанның көне тарихы мен мәдениетіне арналған оқу құралдарын оқуы қажет. Ұсынылған әдебиеттер: 1. Древние цивилизации. – М.:Мысль, 1989; 2. Введение в культурологию. В 3-х томах. М.,1995. 3. Габитов Т. Культурология. А.,2001 4. Габитов Т. М. Мәдениеттануға кіріспе. А.,2001 5.Ғабитов .,Алимжанова. Мәдениеттану. Оқу құралы. А.2003 6. Тимошинов В.И. Культурология. Учебное пособие. М.2003. 7.Древняя цивилизация. М., 1989 8.Культурология. Антология. Т.1., М., 1994 9.Қоңыратбаев Ә. және Қоңыратбаева Т. Көне мәдениет жазбалары. 10. По следам  древних культур Казахстана. А.,1979. 11. Гравюры на скалах. А.,1979. 12. Акишев К.А. Искусство и мифология саков. А.,1984. 13. Толеубаев А. Реликты доисламских верований в семейной обрядности казахов. А., 1991. </vt:lpstr>
      <vt:lpstr>14. Қазақстанның ортағасырлардағы мәдениеті. Тапсырма. 1. Ежелгі түріктер мәдениеті. Руна жазуы. Күлтегін мен Білге қаған тас жазбалары. «Қорқыт ата», «Оғыз-наме» эпостары. 2. Діни сенімдер мен ғибадаттар: зороастризм, Тәңірге табынушылық, діни жүйелер: буддизм, манихей, христиан. Исламның ене бастауы. 3. Қазақстан аумағындағы ортағасырлық мемлекеттер мен олардың шаруашылық мәдениеті.  4.Қазақстанның ежелгі қалалары. Қалалық мәдениет. Ұлы Жібек сауда жолының Қазақстан аумағындағы желілері. Көркемдік қолөнер. Сәулет өнері. ( Бабаджа-хатун, Айша-бибі кесенесі т.б.) Мүсін өнері (бал-бал тастар)   ӘДЕБИЕТТЕР: 1. Древние цивилизации. – М.:Мысль, 1989; 2. Введение в культурологию. В 3-х томах. М.,1995. 3. Габитов Т. Культурология. А.,2001 4. Габитов Т. М. Мәдениеттануға кіріспе. А.,2001 5.Ғабитов Т.,Алимжанова. Мәдениеттану. Оқу құралы. А.2003 6. Тимошинов В.И. Культурология. Учебное пособие. М.2003. 7.Древняя цивилизация. М., 1989 8.Культурология. Антология. Т.1., М., 1994   </vt:lpstr>
      <vt:lpstr>Дәстүрлі қазақ мәдениеті. Тапсырма.  1. Қазақ халқы рухани мәдениетіне тән өзіндік сана сезім. 2.Халық поэзиясының  формалары , көрнекті өкілдері. 3.Қазақтардың  жөн-жорағылық және әдептілік  нормалары. 4.Салт-дәстүрлер мен мереке-мейрамдар, халықтың рухани мәдениетіне тән өзіндік сана-сезімдер.    9.Қоңыратбаев Ә. және Қоңыратбаева Т. Көне мәдениет жазбалары. 10. По следам  древних культур Казахстана. А.,1979. 11. Гравюры на скалах. А.,1979. 12. Акишев К.А. Искусство и мифология саков. А.,1984. 13. Толеубаев А. Реликты доисламских верований в семейной обрядности казахов. А., 1991. 14. Жүсіп Баласағұн. Құтты білік. А., 1981. 15. Маданов Х.М. Қазақ мәдениетінің тарихы.   </vt:lpstr>
      <vt:lpstr>Емтихан  сұрақтары  1.Мәдени типология  пәні. 2.Мәдениет ұғымы. 3.Мәдениет және өркениет. 4.Адам және мәдениет 5.Табиғат пен мәдениет. Мәдени экология. 6.Мәдениеттер типологиясы. 7.Мемлекет және мәдениет. 8.Құқық пен мәдениет. 9.Көне мәдениет. Шығыс пен Батыс. 10.Шумер өркениеті. 11.Ежелгі Египет өркениеті. 12.Ежелгі Иран. Өркениеттері. 13.Көне Үнді өркениеті. 14.Көне Қытай өркениеті. 15.Антикалық мәдениет. 16.Батыс өркениеті. 17.Қазіргі Батыс мәдениеті. 18.Ежелгі Русь мәдениеті. 19.Ресейдің империялық мәдениеті. 20.ҚСРО мәдениеті. 21.Қазіргі Ресей мәдениеті. 22.Византиялық өркениет. 23.Араб мәдениеті. 24.Жапон өркениеті. 25.Латынамерикандық мәдениет. 26.Қазіргі суперөркениеттер. 27.Қазақ мәдениетінің типологиясы. 28.Қазақ мәдениетінің бастаулары. 29.Қазақ мәдениетінің автохтондығы мен гомогендігі. 30.Номадалық өркениеттер. 31.Еуразиялық Ұлы Даланың номадалары. 32.Протүрктердің мәдениеті. 33.Түріктік мәдениеттің басты ерекшеліктері. Көк Тәңірі, Ұмай, Жер-су, Аруах. 34.Руналық жазулар мәдениеті. 35. "Қорқыт ата кітабы". 35.Ислам Ренессансы. 36.Әл-Фараби мәдениет туралы. 37.Ж.Баласағұн "Құтты білік". 38.М.Қашқари мәдениеттанушы ретінде. 39.Қ.А.Иассауи "Ақыл кітабы". 40.Перипатетика мен сопылық бағыт. 41Алтын Орда мәдениеті. 42.Қазақтың дәстүрлі мәдениеті. 43.Кеңестік пен уақыт аясындағы мәдениет. 44.Қазақстан жеріндегі шаруашылық мәдени типтер. 45.Қазақ мәдениетіндегі діни жүйлер. 46.Қазақ мәдениетінің әлеуметтік тектік типологиясы. 47.Қазақтың көркем өнер мәдениеті. 48.Жерұйық пен Зарзаман идеялары. 49.Қазақ Ағартушылығы. 50.Қазақтың кеңестік мәдениеті 51.Қазақстан Республикасының мәдениеті. 52.Қазақстан және әлем мәдениеті. 53.Мәдениет және сұхбат идеясы. 54.Мәдениеттегі барокко, рококо, классицизм стильдері. 55.ХХ ғ. мәдениеттің негізгі құндылықтары мен қарамақайшылықтары. 56.Декаданс, нигилизм, бұқаралық мәдениет феномені – ХХ г. бейнесі ретінде.  57.Мәдениеттің гуманистік мәні. 58.А.Швейцердің мәдениетті этика негізінде қарастыруы. 59. Қазақстан мәдениетіндегі дәстүр мен жаңашылдық   60.Қазақ мәдениетінің бастаулары. 61.Қазақ мәдениетінің типологиясы. 62.Көшпелілік өркениет. 63.Прототүрктердің мәдениеті. 64.Түркілік өркениеттер 65.Әлемдік өркениет және түріктер. 66. Орхон-Енисей мәдени мұралары. 67.Түріктердің сенім-нанымдары. 68.Кеңес өкіметі кезіндегі қазақ мәдениеті. 69.Тоталитаризм және мәдениет. 70.Маргиналдық және мәңгүрттік. 71.Мәдени геноцид ұғымы. 72. Кеңес Одағы және әлемдік өркениет. 73.Ежелгі Шумер өркениеті. О.Сүлейменовтың "Аз и Я" кітабын мәдениеттанулық талдау. 74.Көне шығыстық өркениеттер және еуразиялық Ұлы Дала мәдениеті. 75. Қазақтың кеңестік мәдениеті.               </vt:lpstr>
      <vt:lpstr>  Мазмұны   Алғысөз                                                                                                                                                                                      3 Дәрістер мәтіні                                                                                                                                                                        5 ПӘН БОЙЫНША ОҚУ-ӘДІСТЕМЕЛІК МАТЕРИАЛ                                                                                                                  58 Семинар сабақтарының жоспары                                                                                                                                  64 Студенттердің оқытушының  жетекшілігімен  өзіндік жұмыс атқару сабақтарының жоспары       67 Емтихан  сұрақтары                                                                                                                                                                77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Қазақстан Республикасының Білім және ғылым министрлігі әл-Фараби атындағы Қазақ ұлттық университеті   Ғабитов Тұрсын Хафизұлы  Мәдениеттер типологиясының теориясы мен әдіснамасы     АЛМАТЫ 2012</dc:title>
  <dc:creator>user</dc:creator>
  <cp:lastModifiedBy>VAIO</cp:lastModifiedBy>
  <cp:revision>49</cp:revision>
  <dcterms:created xsi:type="dcterms:W3CDTF">2012-03-18T05:29:08Z</dcterms:created>
  <dcterms:modified xsi:type="dcterms:W3CDTF">2012-03-20T04:06:17Z</dcterms:modified>
</cp:coreProperties>
</file>